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341" r:id="rId5"/>
    <p:sldId id="342" r:id="rId6"/>
    <p:sldId id="460" r:id="rId7"/>
    <p:sldId id="347" r:id="rId8"/>
    <p:sldId id="348" r:id="rId9"/>
    <p:sldId id="346" r:id="rId10"/>
    <p:sldId id="461" r:id="rId11"/>
    <p:sldId id="355" r:id="rId12"/>
    <p:sldId id="426" r:id="rId13"/>
    <p:sldId id="417" r:id="rId14"/>
    <p:sldId id="427" r:id="rId15"/>
    <p:sldId id="462" r:id="rId16"/>
    <p:sldId id="429" r:id="rId17"/>
    <p:sldId id="434" r:id="rId18"/>
    <p:sldId id="430" r:id="rId19"/>
    <p:sldId id="435" r:id="rId20"/>
    <p:sldId id="431" r:id="rId21"/>
    <p:sldId id="436" r:id="rId22"/>
    <p:sldId id="432" r:id="rId23"/>
    <p:sldId id="433" r:id="rId24"/>
    <p:sldId id="392" r:id="rId25"/>
    <p:sldId id="362" r:id="rId26"/>
    <p:sldId id="437" r:id="rId27"/>
    <p:sldId id="439" r:id="rId28"/>
    <p:sldId id="438" r:id="rId29"/>
    <p:sldId id="440" r:id="rId30"/>
    <p:sldId id="441" r:id="rId31"/>
    <p:sldId id="442" r:id="rId32"/>
    <p:sldId id="443" r:id="rId33"/>
    <p:sldId id="444" r:id="rId34"/>
    <p:sldId id="445" r:id="rId35"/>
    <p:sldId id="463" r:id="rId36"/>
    <p:sldId id="446" r:id="rId37"/>
    <p:sldId id="447" r:id="rId38"/>
    <p:sldId id="448" r:id="rId39"/>
    <p:sldId id="449" r:id="rId40"/>
    <p:sldId id="450" r:id="rId41"/>
    <p:sldId id="464" r:id="rId42"/>
    <p:sldId id="452" r:id="rId43"/>
    <p:sldId id="453" r:id="rId44"/>
    <p:sldId id="454" r:id="rId45"/>
    <p:sldId id="456" r:id="rId46"/>
    <p:sldId id="455" r:id="rId47"/>
    <p:sldId id="457" r:id="rId48"/>
    <p:sldId id="458" r:id="rId49"/>
    <p:sldId id="459" r:id="rId50"/>
    <p:sldId id="39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67B"/>
    <a:srgbClr val="44ABAA"/>
    <a:srgbClr val="FFFFFF"/>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64D08-D38A-EC07-B2D8-C457C2C5316B}" v="1" dt="2023-09-29T05:09:56.511"/>
    <p1510:client id="{309FB4B3-4FAD-4740-3BBE-782341192453}" v="1" dt="2023-09-12T23:20:43.710"/>
    <p1510:client id="{7B912CF0-D754-4B35-5B31-282DB4691865}" v="14" dt="2023-09-13T01:19:37.715"/>
    <p1510:client id="{A1B5EB97-E7FC-4F11-B04C-8682C3BD12A1}" v="5" dt="2023-08-01T00:50:36.096"/>
    <p1510:client id="{A237EC48-6CEA-62C2-A0BD-23DA0786BCBF}" v="88" dt="2023-09-18T05:30:40.187"/>
    <p1510:client id="{A4B21E01-A599-28AC-B6C6-590821A7AD1B}" v="321" dt="2023-09-08T00:30:43.680"/>
    <p1510:client id="{BD8BC82A-7C30-449C-B02C-4DBF98AEBAA1}" v="8" dt="2023-08-02T00:52:51.228"/>
    <p1510:client id="{DDA0F304-46B2-96AF-6CC6-E9FDDC133A0A}" v="66" dt="2023-09-27T05:54:31.611"/>
    <p1510:client id="{DEE38A32-CA60-770E-7783-803DCC2779BA}" v="156" dt="2023-09-08T03:43:21.937"/>
    <p1510:client id="{E75EA5FB-374A-FB37-FD00-387159CBC94D}" v="54" dt="2023-08-11T03:36:27.658"/>
    <p1510:client id="{FD6ED08A-DB72-D39F-B497-35AF6F672598}" v="8" dt="2023-09-18T22:19:18.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1E864D08-D38A-EC07-B2D8-C457C2C5316B}"/>
    <pc:docChg chg="modSld">
      <pc:chgData name="Carly Pettiona" userId="S::carly.pettiona@healingfoundation.org.au::8cfcf547-e567-4a67-ae5f-7d6e6196302b" providerId="AD" clId="Web-{1E864D08-D38A-EC07-B2D8-C457C2C5316B}" dt="2023-09-29T05:09:56.511" v="0" actId="20577"/>
      <pc:docMkLst>
        <pc:docMk/>
      </pc:docMkLst>
      <pc:sldChg chg="modSp">
        <pc:chgData name="Carly Pettiona" userId="S::carly.pettiona@healingfoundation.org.au::8cfcf547-e567-4a67-ae5f-7d6e6196302b" providerId="AD" clId="Web-{1E864D08-D38A-EC07-B2D8-C457C2C5316B}" dt="2023-09-29T05:09:56.511" v="0" actId="20577"/>
        <pc:sldMkLst>
          <pc:docMk/>
          <pc:sldMk cId="2620568963" sldId="348"/>
        </pc:sldMkLst>
        <pc:spChg chg="mod">
          <ac:chgData name="Carly Pettiona" userId="S::carly.pettiona@healingfoundation.org.au::8cfcf547-e567-4a67-ae5f-7d6e6196302b" providerId="AD" clId="Web-{1E864D08-D38A-EC07-B2D8-C457C2C5316B}" dt="2023-09-29T05:09:56.511" v="0" actId="20577"/>
          <ac:spMkLst>
            <pc:docMk/>
            <pc:sldMk cId="2620568963" sldId="348"/>
            <ac:spMk id="12" creationId="{C6311102-E149-B8C3-C1F9-75C5BF494E27}"/>
          </ac:spMkLst>
        </pc:spChg>
      </pc:sldChg>
    </pc:docChg>
  </pc:docChgLst>
  <pc:docChgLst>
    <pc:chgData name="Carly Pettiona" userId="S::carly.pettiona@healingfoundation.org.au::8cfcf547-e567-4a67-ae5f-7d6e6196302b" providerId="AD" clId="Web-{DDA0F304-46B2-96AF-6CC6-E9FDDC133A0A}"/>
    <pc:docChg chg="modSld">
      <pc:chgData name="Carly Pettiona" userId="S::carly.pettiona@healingfoundation.org.au::8cfcf547-e567-4a67-ae5f-7d6e6196302b" providerId="AD" clId="Web-{DDA0F304-46B2-96AF-6CC6-E9FDDC133A0A}" dt="2023-09-27T05:54:31.205" v="186"/>
      <pc:docMkLst>
        <pc:docMk/>
      </pc:docMkLst>
      <pc:sldChg chg="modNotes">
        <pc:chgData name="Carly Pettiona" userId="S::carly.pettiona@healingfoundation.org.au::8cfcf547-e567-4a67-ae5f-7d6e6196302b" providerId="AD" clId="Web-{DDA0F304-46B2-96AF-6CC6-E9FDDC133A0A}" dt="2023-09-27T05:37:24.600" v="56"/>
        <pc:sldMkLst>
          <pc:docMk/>
          <pc:sldMk cId="3474476569" sldId="346"/>
        </pc:sldMkLst>
      </pc:sldChg>
      <pc:sldChg chg="delAnim">
        <pc:chgData name="Carly Pettiona" userId="S::carly.pettiona@healingfoundation.org.au::8cfcf547-e567-4a67-ae5f-7d6e6196302b" providerId="AD" clId="Web-{DDA0F304-46B2-96AF-6CC6-E9FDDC133A0A}" dt="2023-09-27T05:15:40.253" v="0"/>
        <pc:sldMkLst>
          <pc:docMk/>
          <pc:sldMk cId="671484903" sldId="347"/>
        </pc:sldMkLst>
      </pc:sldChg>
      <pc:sldChg chg="delAnim">
        <pc:chgData name="Carly Pettiona" userId="S::carly.pettiona@healingfoundation.org.au::8cfcf547-e567-4a67-ae5f-7d6e6196302b" providerId="AD" clId="Web-{DDA0F304-46B2-96AF-6CC6-E9FDDC133A0A}" dt="2023-09-27T05:15:44.721" v="1"/>
        <pc:sldMkLst>
          <pc:docMk/>
          <pc:sldMk cId="2620568963" sldId="348"/>
        </pc:sldMkLst>
      </pc:sldChg>
      <pc:sldChg chg="modNotes">
        <pc:chgData name="Carly Pettiona" userId="S::carly.pettiona@healingfoundation.org.au::8cfcf547-e567-4a67-ae5f-7d6e6196302b" providerId="AD" clId="Web-{DDA0F304-46B2-96AF-6CC6-E9FDDC133A0A}" dt="2023-09-27T05:38:53.618" v="66"/>
        <pc:sldMkLst>
          <pc:docMk/>
          <pc:sldMk cId="1541366499" sldId="417"/>
        </pc:sldMkLst>
      </pc:sldChg>
      <pc:sldChg chg="modNotes">
        <pc:chgData name="Carly Pettiona" userId="S::carly.pettiona@healingfoundation.org.au::8cfcf547-e567-4a67-ae5f-7d6e6196302b" providerId="AD" clId="Web-{DDA0F304-46B2-96AF-6CC6-E9FDDC133A0A}" dt="2023-09-27T05:38:14.523" v="60"/>
        <pc:sldMkLst>
          <pc:docMk/>
          <pc:sldMk cId="2340121306" sldId="426"/>
        </pc:sldMkLst>
      </pc:sldChg>
      <pc:sldChg chg="modNotes">
        <pc:chgData name="Carly Pettiona" userId="S::carly.pettiona@healingfoundation.org.au::8cfcf547-e567-4a67-ae5f-7d6e6196302b" providerId="AD" clId="Web-{DDA0F304-46B2-96AF-6CC6-E9FDDC133A0A}" dt="2023-09-27T05:38:42.149" v="63"/>
        <pc:sldMkLst>
          <pc:docMk/>
          <pc:sldMk cId="2016420535" sldId="427"/>
        </pc:sldMkLst>
      </pc:sldChg>
      <pc:sldChg chg="modNotes">
        <pc:chgData name="Carly Pettiona" userId="S::carly.pettiona@healingfoundation.org.au::8cfcf547-e567-4a67-ae5f-7d6e6196302b" providerId="AD" clId="Web-{DDA0F304-46B2-96AF-6CC6-E9FDDC133A0A}" dt="2023-09-27T05:39:25.197" v="74"/>
        <pc:sldMkLst>
          <pc:docMk/>
          <pc:sldMk cId="2259046914" sldId="430"/>
        </pc:sldMkLst>
      </pc:sldChg>
      <pc:sldChg chg="modNotes">
        <pc:chgData name="Carly Pettiona" userId="S::carly.pettiona@healingfoundation.org.au::8cfcf547-e567-4a67-ae5f-7d6e6196302b" providerId="AD" clId="Web-{DDA0F304-46B2-96AF-6CC6-E9FDDC133A0A}" dt="2023-09-27T05:39:30.509" v="76"/>
        <pc:sldMkLst>
          <pc:docMk/>
          <pc:sldMk cId="3178444192" sldId="431"/>
        </pc:sldMkLst>
      </pc:sldChg>
      <pc:sldChg chg="addSp delSp modSp">
        <pc:chgData name="Carly Pettiona" userId="S::carly.pettiona@healingfoundation.org.au::8cfcf547-e567-4a67-ae5f-7d6e6196302b" providerId="AD" clId="Web-{DDA0F304-46B2-96AF-6CC6-E9FDDC133A0A}" dt="2023-09-27T05:17:18.255" v="13"/>
        <pc:sldMkLst>
          <pc:docMk/>
          <pc:sldMk cId="643977357" sldId="433"/>
        </pc:sldMkLst>
        <pc:picChg chg="add">
          <ac:chgData name="Carly Pettiona" userId="S::carly.pettiona@healingfoundation.org.au::8cfcf547-e567-4a67-ae5f-7d6e6196302b" providerId="AD" clId="Web-{DDA0F304-46B2-96AF-6CC6-E9FDDC133A0A}" dt="2023-09-27T05:17:18.161" v="10"/>
          <ac:picMkLst>
            <pc:docMk/>
            <pc:sldMk cId="643977357" sldId="433"/>
            <ac:picMk id="3" creationId="{F74237CC-1C9E-EDEC-F293-050924036BAC}"/>
          </ac:picMkLst>
        </pc:picChg>
        <pc:picChg chg="add">
          <ac:chgData name="Carly Pettiona" userId="S::carly.pettiona@healingfoundation.org.au::8cfcf547-e567-4a67-ae5f-7d6e6196302b" providerId="AD" clId="Web-{DDA0F304-46B2-96AF-6CC6-E9FDDC133A0A}" dt="2023-09-27T05:17:18.224" v="11"/>
          <ac:picMkLst>
            <pc:docMk/>
            <pc:sldMk cId="643977357" sldId="433"/>
            <ac:picMk id="6" creationId="{AA3E41C6-AFA6-0EE0-15FC-8FC8EBD68D45}"/>
          </ac:picMkLst>
        </pc:picChg>
        <pc:picChg chg="add">
          <ac:chgData name="Carly Pettiona" userId="S::carly.pettiona@healingfoundation.org.au::8cfcf547-e567-4a67-ae5f-7d6e6196302b" providerId="AD" clId="Web-{DDA0F304-46B2-96AF-6CC6-E9FDDC133A0A}" dt="2023-09-27T05:17:18.240" v="12"/>
          <ac:picMkLst>
            <pc:docMk/>
            <pc:sldMk cId="643977357" sldId="433"/>
            <ac:picMk id="8" creationId="{9358A3BA-DF8D-21A6-B2CA-40E515861417}"/>
          </ac:picMkLst>
        </pc:picChg>
        <pc:picChg chg="del">
          <ac:chgData name="Carly Pettiona" userId="S::carly.pettiona@healingfoundation.org.au::8cfcf547-e567-4a67-ae5f-7d6e6196302b" providerId="AD" clId="Web-{DDA0F304-46B2-96AF-6CC6-E9FDDC133A0A}" dt="2023-09-27T05:17:13.224" v="9"/>
          <ac:picMkLst>
            <pc:docMk/>
            <pc:sldMk cId="643977357" sldId="433"/>
            <ac:picMk id="10" creationId="{C67BC7DF-18F6-72CA-14E7-9A83AD88CA7B}"/>
          </ac:picMkLst>
        </pc:picChg>
        <pc:picChg chg="add">
          <ac:chgData name="Carly Pettiona" userId="S::carly.pettiona@healingfoundation.org.au::8cfcf547-e567-4a67-ae5f-7d6e6196302b" providerId="AD" clId="Web-{DDA0F304-46B2-96AF-6CC6-E9FDDC133A0A}" dt="2023-09-27T05:17:18.255" v="13"/>
          <ac:picMkLst>
            <pc:docMk/>
            <pc:sldMk cId="643977357" sldId="433"/>
            <ac:picMk id="11" creationId="{B8B548C1-0F01-4A94-3176-C6EEE9F828EC}"/>
          </ac:picMkLst>
        </pc:picChg>
        <pc:picChg chg="del mod">
          <ac:chgData name="Carly Pettiona" userId="S::carly.pettiona@healingfoundation.org.au::8cfcf547-e567-4a67-ae5f-7d6e6196302b" providerId="AD" clId="Web-{DDA0F304-46B2-96AF-6CC6-E9FDDC133A0A}" dt="2023-09-27T05:17:13.224" v="8"/>
          <ac:picMkLst>
            <pc:docMk/>
            <pc:sldMk cId="643977357" sldId="433"/>
            <ac:picMk id="14" creationId="{A365D14E-436D-6EAF-E692-FB591AEE1AAC}"/>
          </ac:picMkLst>
        </pc:picChg>
        <pc:picChg chg="del mod">
          <ac:chgData name="Carly Pettiona" userId="S::carly.pettiona@healingfoundation.org.au::8cfcf547-e567-4a67-ae5f-7d6e6196302b" providerId="AD" clId="Web-{DDA0F304-46B2-96AF-6CC6-E9FDDC133A0A}" dt="2023-09-27T05:17:13.224" v="7"/>
          <ac:picMkLst>
            <pc:docMk/>
            <pc:sldMk cId="643977357" sldId="433"/>
            <ac:picMk id="18" creationId="{E7C38A63-1787-9B8F-9B0A-FF2DD18A095E}"/>
          </ac:picMkLst>
        </pc:picChg>
        <pc:picChg chg="del mod">
          <ac:chgData name="Carly Pettiona" userId="S::carly.pettiona@healingfoundation.org.au::8cfcf547-e567-4a67-ae5f-7d6e6196302b" providerId="AD" clId="Web-{DDA0F304-46B2-96AF-6CC6-E9FDDC133A0A}" dt="2023-09-27T05:17:13.224" v="6"/>
          <ac:picMkLst>
            <pc:docMk/>
            <pc:sldMk cId="643977357" sldId="433"/>
            <ac:picMk id="25" creationId="{CB08B5B3-2CC8-932B-8A41-257C64696D63}"/>
          </ac:picMkLst>
        </pc:picChg>
      </pc:sldChg>
      <pc:sldChg chg="delAnim">
        <pc:chgData name="Carly Pettiona" userId="S::carly.pettiona@healingfoundation.org.au::8cfcf547-e567-4a67-ae5f-7d6e6196302b" providerId="AD" clId="Web-{DDA0F304-46B2-96AF-6CC6-E9FDDC133A0A}" dt="2023-09-27T05:17:56.303" v="17"/>
        <pc:sldMkLst>
          <pc:docMk/>
          <pc:sldMk cId="2791048713" sldId="437"/>
        </pc:sldMkLst>
      </pc:sldChg>
      <pc:sldChg chg="modNotes">
        <pc:chgData name="Carly Pettiona" userId="S::carly.pettiona@healingfoundation.org.au::8cfcf547-e567-4a67-ae5f-7d6e6196302b" providerId="AD" clId="Web-{DDA0F304-46B2-96AF-6CC6-E9FDDC133A0A}" dt="2023-09-27T05:41:50.372" v="141"/>
        <pc:sldMkLst>
          <pc:docMk/>
          <pc:sldMk cId="905306341" sldId="440"/>
        </pc:sldMkLst>
      </pc:sldChg>
      <pc:sldChg chg="modSp modNotes">
        <pc:chgData name="Carly Pettiona" userId="S::carly.pettiona@healingfoundation.org.au::8cfcf547-e567-4a67-ae5f-7d6e6196302b" providerId="AD" clId="Web-{DDA0F304-46B2-96AF-6CC6-E9FDDC133A0A}" dt="2023-09-27T05:42:10.263" v="166"/>
        <pc:sldMkLst>
          <pc:docMk/>
          <pc:sldMk cId="3836900098" sldId="441"/>
        </pc:sldMkLst>
        <pc:spChg chg="mod">
          <ac:chgData name="Carly Pettiona" userId="S::carly.pettiona@healingfoundation.org.au::8cfcf547-e567-4a67-ae5f-7d6e6196302b" providerId="AD" clId="Web-{DDA0F304-46B2-96AF-6CC6-E9FDDC133A0A}" dt="2023-09-27T05:18:47.398" v="19" actId="20577"/>
          <ac:spMkLst>
            <pc:docMk/>
            <pc:sldMk cId="3836900098" sldId="441"/>
            <ac:spMk id="11" creationId="{61BB758D-5AA2-8F78-7287-7662F186E732}"/>
          </ac:spMkLst>
        </pc:spChg>
      </pc:sldChg>
      <pc:sldChg chg="modNotes">
        <pc:chgData name="Carly Pettiona" userId="S::carly.pettiona@healingfoundation.org.au::8cfcf547-e567-4a67-ae5f-7d6e6196302b" providerId="AD" clId="Web-{DDA0F304-46B2-96AF-6CC6-E9FDDC133A0A}" dt="2023-09-27T05:42:12.576" v="167"/>
        <pc:sldMkLst>
          <pc:docMk/>
          <pc:sldMk cId="497364271" sldId="442"/>
        </pc:sldMkLst>
      </pc:sldChg>
      <pc:sldChg chg="modSp modNotes">
        <pc:chgData name="Carly Pettiona" userId="S::carly.pettiona@healingfoundation.org.au::8cfcf547-e567-4a67-ae5f-7d6e6196302b" providerId="AD" clId="Web-{DDA0F304-46B2-96AF-6CC6-E9FDDC133A0A}" dt="2023-09-27T05:42:14.670" v="169"/>
        <pc:sldMkLst>
          <pc:docMk/>
          <pc:sldMk cId="3731646021" sldId="443"/>
        </pc:sldMkLst>
        <pc:spChg chg="mod">
          <ac:chgData name="Carly Pettiona" userId="S::carly.pettiona@healingfoundation.org.au::8cfcf547-e567-4a67-ae5f-7d6e6196302b" providerId="AD" clId="Web-{DDA0F304-46B2-96AF-6CC6-E9FDDC133A0A}" dt="2023-09-27T05:19:26.009" v="29" actId="14100"/>
          <ac:spMkLst>
            <pc:docMk/>
            <pc:sldMk cId="3731646021" sldId="443"/>
            <ac:spMk id="11" creationId="{61BB758D-5AA2-8F78-7287-7662F186E732}"/>
          </ac:spMkLst>
        </pc:spChg>
      </pc:sldChg>
      <pc:sldChg chg="addAnim delAnim modAnim modNotes">
        <pc:chgData name="Carly Pettiona" userId="S::carly.pettiona@healingfoundation.org.au::8cfcf547-e567-4a67-ae5f-7d6e6196302b" providerId="AD" clId="Web-{DDA0F304-46B2-96AF-6CC6-E9FDDC133A0A}" dt="2023-09-27T05:42:16.139" v="171"/>
        <pc:sldMkLst>
          <pc:docMk/>
          <pc:sldMk cId="4200085638" sldId="444"/>
        </pc:sldMkLst>
      </pc:sldChg>
      <pc:sldChg chg="modNotes">
        <pc:chgData name="Carly Pettiona" userId="S::carly.pettiona@healingfoundation.org.au::8cfcf547-e567-4a67-ae5f-7d6e6196302b" providerId="AD" clId="Web-{DDA0F304-46B2-96AF-6CC6-E9FDDC133A0A}" dt="2023-09-27T05:42:22.623" v="172"/>
        <pc:sldMkLst>
          <pc:docMk/>
          <pc:sldMk cId="215944812" sldId="445"/>
        </pc:sldMkLst>
      </pc:sldChg>
      <pc:sldChg chg="addAnim">
        <pc:chgData name="Carly Pettiona" userId="S::carly.pettiona@healingfoundation.org.au::8cfcf547-e567-4a67-ae5f-7d6e6196302b" providerId="AD" clId="Web-{DDA0F304-46B2-96AF-6CC6-E9FDDC133A0A}" dt="2023-09-27T05:21:44.840" v="36"/>
        <pc:sldMkLst>
          <pc:docMk/>
          <pc:sldMk cId="2141523346" sldId="447"/>
        </pc:sldMkLst>
      </pc:sldChg>
      <pc:sldChg chg="delAnim">
        <pc:chgData name="Carly Pettiona" userId="S::carly.pettiona@healingfoundation.org.au::8cfcf547-e567-4a67-ae5f-7d6e6196302b" providerId="AD" clId="Web-{DDA0F304-46B2-96AF-6CC6-E9FDDC133A0A}" dt="2023-09-27T05:42:56.765" v="173"/>
        <pc:sldMkLst>
          <pc:docMk/>
          <pc:sldMk cId="1166577620" sldId="449"/>
        </pc:sldMkLst>
      </pc:sldChg>
      <pc:sldChg chg="modSp addAnim modAnim">
        <pc:chgData name="Carly Pettiona" userId="S::carly.pettiona@healingfoundation.org.au::8cfcf547-e567-4a67-ae5f-7d6e6196302b" providerId="AD" clId="Web-{DDA0F304-46B2-96AF-6CC6-E9FDDC133A0A}" dt="2023-09-27T05:22:39.779" v="40"/>
        <pc:sldMkLst>
          <pc:docMk/>
          <pc:sldMk cId="621265043" sldId="450"/>
        </pc:sldMkLst>
        <pc:picChg chg="mod modCrop">
          <ac:chgData name="Carly Pettiona" userId="S::carly.pettiona@healingfoundation.org.au::8cfcf547-e567-4a67-ae5f-7d6e6196302b" providerId="AD" clId="Web-{DDA0F304-46B2-96AF-6CC6-E9FDDC133A0A}" dt="2023-09-27T05:22:26.795" v="38"/>
          <ac:picMkLst>
            <pc:docMk/>
            <pc:sldMk cId="621265043" sldId="450"/>
            <ac:picMk id="8" creationId="{840C5F03-3EE2-BA33-CC1D-D84C05A82F60}"/>
          </ac:picMkLst>
        </pc:picChg>
      </pc:sldChg>
      <pc:sldChg chg="modSp">
        <pc:chgData name="Carly Pettiona" userId="S::carly.pettiona@healingfoundation.org.au::8cfcf547-e567-4a67-ae5f-7d6e6196302b" providerId="AD" clId="Web-{DDA0F304-46B2-96AF-6CC6-E9FDDC133A0A}" dt="2023-09-27T05:23:14.890" v="42" actId="20577"/>
        <pc:sldMkLst>
          <pc:docMk/>
          <pc:sldMk cId="376789496" sldId="453"/>
        </pc:sldMkLst>
        <pc:spChg chg="mod">
          <ac:chgData name="Carly Pettiona" userId="S::carly.pettiona@healingfoundation.org.au::8cfcf547-e567-4a67-ae5f-7d6e6196302b" providerId="AD" clId="Web-{DDA0F304-46B2-96AF-6CC6-E9FDDC133A0A}" dt="2023-09-27T05:23:14.890" v="42" actId="20577"/>
          <ac:spMkLst>
            <pc:docMk/>
            <pc:sldMk cId="376789496" sldId="453"/>
            <ac:spMk id="5" creationId="{166C9648-FC28-7275-F297-FB016F2CBF1A}"/>
          </ac:spMkLst>
        </pc:spChg>
      </pc:sldChg>
      <pc:sldChg chg="delAnim">
        <pc:chgData name="Carly Pettiona" userId="S::carly.pettiona@healingfoundation.org.au::8cfcf547-e567-4a67-ae5f-7d6e6196302b" providerId="AD" clId="Web-{DDA0F304-46B2-96AF-6CC6-E9FDDC133A0A}" dt="2023-09-27T05:23:08.796" v="41"/>
        <pc:sldMkLst>
          <pc:docMk/>
          <pc:sldMk cId="1149178659" sldId="455"/>
        </pc:sldMkLst>
      </pc:sldChg>
      <pc:sldChg chg="modNotes">
        <pc:chgData name="Carly Pettiona" userId="S::carly.pettiona@healingfoundation.org.au::8cfcf547-e567-4a67-ae5f-7d6e6196302b" providerId="AD" clId="Web-{DDA0F304-46B2-96AF-6CC6-E9FDDC133A0A}" dt="2023-09-27T05:52:08.811" v="178"/>
        <pc:sldMkLst>
          <pc:docMk/>
          <pc:sldMk cId="3025152918" sldId="456"/>
        </pc:sldMkLst>
      </pc:sldChg>
      <pc:sldChg chg="modSp addAnim delAnim modAnim">
        <pc:chgData name="Carly Pettiona" userId="S::carly.pettiona@healingfoundation.org.au::8cfcf547-e567-4a67-ae5f-7d6e6196302b" providerId="AD" clId="Web-{DDA0F304-46B2-96AF-6CC6-E9FDDC133A0A}" dt="2023-09-27T05:24:06.938" v="49" actId="1076"/>
        <pc:sldMkLst>
          <pc:docMk/>
          <pc:sldMk cId="3168794488" sldId="457"/>
        </pc:sldMkLst>
        <pc:spChg chg="mod">
          <ac:chgData name="Carly Pettiona" userId="S::carly.pettiona@healingfoundation.org.au::8cfcf547-e567-4a67-ae5f-7d6e6196302b" providerId="AD" clId="Web-{DDA0F304-46B2-96AF-6CC6-E9FDDC133A0A}" dt="2023-09-27T05:24:06.938" v="49" actId="1076"/>
          <ac:spMkLst>
            <pc:docMk/>
            <pc:sldMk cId="3168794488" sldId="457"/>
            <ac:spMk id="4" creationId="{80A676A6-D3A0-452E-54BB-BD6627FA29B1}"/>
          </ac:spMkLst>
        </pc:spChg>
      </pc:sldChg>
      <pc:sldChg chg="delAnim">
        <pc:chgData name="Carly Pettiona" userId="S::carly.pettiona@healingfoundation.org.au::8cfcf547-e567-4a67-ae5f-7d6e6196302b" providerId="AD" clId="Web-{DDA0F304-46B2-96AF-6CC6-E9FDDC133A0A}" dt="2023-09-27T05:24:14.938" v="50"/>
        <pc:sldMkLst>
          <pc:docMk/>
          <pc:sldMk cId="3939416105" sldId="458"/>
        </pc:sldMkLst>
      </pc:sldChg>
      <pc:sldChg chg="modSp delAnim modNotes">
        <pc:chgData name="Carly Pettiona" userId="S::carly.pettiona@healingfoundation.org.au::8cfcf547-e567-4a67-ae5f-7d6e6196302b" providerId="AD" clId="Web-{DDA0F304-46B2-96AF-6CC6-E9FDDC133A0A}" dt="2023-09-27T05:54:31.205" v="186"/>
        <pc:sldMkLst>
          <pc:docMk/>
          <pc:sldMk cId="1196560059" sldId="459"/>
        </pc:sldMkLst>
        <pc:spChg chg="mod">
          <ac:chgData name="Carly Pettiona" userId="S::carly.pettiona@healingfoundation.org.au::8cfcf547-e567-4a67-ae5f-7d6e6196302b" providerId="AD" clId="Web-{DDA0F304-46B2-96AF-6CC6-E9FDDC133A0A}" dt="2023-09-27T05:24:38.751" v="51" actId="14100"/>
          <ac:spMkLst>
            <pc:docMk/>
            <pc:sldMk cId="1196560059" sldId="459"/>
            <ac:spMk id="4" creationId="{E31AC19D-0854-CB2D-3E96-DD761019602A}"/>
          </ac:spMkLst>
        </pc:spChg>
      </pc:sldChg>
      <pc:sldChg chg="delAnim">
        <pc:chgData name="Carly Pettiona" userId="S::carly.pettiona@healingfoundation.org.au::8cfcf547-e567-4a67-ae5f-7d6e6196302b" providerId="AD" clId="Web-{DDA0F304-46B2-96AF-6CC6-E9FDDC133A0A}" dt="2023-09-27T05:16:05.535" v="2"/>
        <pc:sldMkLst>
          <pc:docMk/>
          <pc:sldMk cId="4100747964" sldId="461"/>
        </pc:sldMkLst>
      </pc:sldChg>
      <pc:sldChg chg="modNotes">
        <pc:chgData name="Carly Pettiona" userId="S::carly.pettiona@healingfoundation.org.au::8cfcf547-e567-4a67-ae5f-7d6e6196302b" providerId="AD" clId="Web-{DDA0F304-46B2-96AF-6CC6-E9FDDC133A0A}" dt="2023-09-27T05:39:08.743" v="72"/>
        <pc:sldMkLst>
          <pc:docMk/>
          <pc:sldMk cId="2122773166" sldId="462"/>
        </pc:sldMkLst>
      </pc:sldChg>
      <pc:sldChg chg="modNotes">
        <pc:chgData name="Carly Pettiona" userId="S::carly.pettiona@healingfoundation.org.au::8cfcf547-e567-4a67-ae5f-7d6e6196302b" providerId="AD" clId="Web-{DDA0F304-46B2-96AF-6CC6-E9FDDC133A0A}" dt="2023-09-27T05:43:36.047" v="176"/>
        <pc:sldMkLst>
          <pc:docMk/>
          <pc:sldMk cId="1813941298" sldId="464"/>
        </pc:sldMkLst>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309FB4B3-4FAD-4740-3BBE-782341192453}"/>
    <pc:docChg chg="modSld">
      <pc:chgData name="Carly Pettiona" userId="S::carly.pettiona@healingfoundation.org.au::8cfcf547-e567-4a67-ae5f-7d6e6196302b" providerId="AD" clId="Web-{309FB4B3-4FAD-4740-3BBE-782341192453}" dt="2023-09-12T23:23:05.916" v="47"/>
      <pc:docMkLst>
        <pc:docMk/>
      </pc:docMkLst>
      <pc:sldChg chg="modNotes">
        <pc:chgData name="Carly Pettiona" userId="S::carly.pettiona@healingfoundation.org.au::8cfcf547-e567-4a67-ae5f-7d6e6196302b" providerId="AD" clId="Web-{309FB4B3-4FAD-4740-3BBE-782341192453}" dt="2023-09-12T23:23:05.916" v="47"/>
        <pc:sldMkLst>
          <pc:docMk/>
          <pc:sldMk cId="2122773166" sldId="462"/>
        </pc:sldMkLst>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D4992FAF-CFB5-2215-D3E7-201BBFF3B865}"/>
    <pc:docChg chg="modSld">
      <pc:chgData name="Carly Pettiona" userId="S::carly.pettiona@healingfoundation.org.au::8cfcf547-e567-4a67-ae5f-7d6e6196302b" providerId="AD" clId="Web-{D4992FAF-CFB5-2215-D3E7-201BBFF3B865}" dt="2023-09-14T06:48:28.094" v="2"/>
      <pc:docMkLst>
        <pc:docMk/>
      </pc:docMkLst>
      <pc:sldChg chg="modNotes">
        <pc:chgData name="Carly Pettiona" userId="S::carly.pettiona@healingfoundation.org.au::8cfcf547-e567-4a67-ae5f-7d6e6196302b" providerId="AD" clId="Web-{D4992FAF-CFB5-2215-D3E7-201BBFF3B865}" dt="2023-09-14T06:48:28.094" v="2"/>
        <pc:sldMkLst>
          <pc:docMk/>
          <pc:sldMk cId="370741408" sldId="390"/>
        </pc:sldMkLst>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439D874E-BFD8-79F8-D707-12C38FAD7E59}"/>
    <pc:docChg chg="modSld">
      <pc:chgData name="Carly Pettiona" userId="S::carly.pettiona@healingfoundation.org.au::8cfcf547-e567-4a67-ae5f-7d6e6196302b" providerId="AD" clId="Web-{439D874E-BFD8-79F8-D707-12C38FAD7E59}" dt="2023-09-29T05:06:05.050" v="1"/>
      <pc:docMkLst>
        <pc:docMk/>
      </pc:docMkLst>
      <pc:sldChg chg="modNotes">
        <pc:chgData name="Carly Pettiona" userId="S::carly.pettiona@healingfoundation.org.au::8cfcf547-e567-4a67-ae5f-7d6e6196302b" providerId="AD" clId="Web-{439D874E-BFD8-79F8-D707-12C38FAD7E59}" dt="2023-09-29T05:06:05.050" v="1"/>
        <pc:sldMkLst>
          <pc:docMk/>
          <pc:sldMk cId="2560694536" sldId="342"/>
        </pc:sldMkLst>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A237EC48-6CEA-62C2-A0BD-23DA0786BCBF}"/>
    <pc:docChg chg="addSld modSld">
      <pc:chgData name="Carly Pettiona" userId="S::carly.pettiona@healingfoundation.org.au::8cfcf547-e567-4a67-ae5f-7d6e6196302b" providerId="AD" clId="Web-{A237EC48-6CEA-62C2-A0BD-23DA0786BCBF}" dt="2023-09-18T05:30:40.187" v="302" actId="20577"/>
      <pc:docMkLst>
        <pc:docMk/>
      </pc:docMkLst>
      <pc:sldChg chg="modNotes">
        <pc:chgData name="Carly Pettiona" userId="S::carly.pettiona@healingfoundation.org.au::8cfcf547-e567-4a67-ae5f-7d6e6196302b" providerId="AD" clId="Web-{A237EC48-6CEA-62C2-A0BD-23DA0786BCBF}" dt="2023-09-18T05:16:45.605" v="80"/>
        <pc:sldMkLst>
          <pc:docMk/>
          <pc:sldMk cId="4169424410" sldId="362"/>
        </pc:sldMkLst>
      </pc:sldChg>
      <pc:sldChg chg="modNotes">
        <pc:chgData name="Carly Pettiona" userId="S::carly.pettiona@healingfoundation.org.au::8cfcf547-e567-4a67-ae5f-7d6e6196302b" providerId="AD" clId="Web-{A237EC48-6CEA-62C2-A0BD-23DA0786BCBF}" dt="2023-09-18T05:16:26.339" v="77"/>
        <pc:sldMkLst>
          <pc:docMk/>
          <pc:sldMk cId="1008212083" sldId="392"/>
        </pc:sldMkLst>
      </pc:sldChg>
      <pc:sldChg chg="modNotes">
        <pc:chgData name="Carly Pettiona" userId="S::carly.pettiona@healingfoundation.org.au::8cfcf547-e567-4a67-ae5f-7d6e6196302b" providerId="AD" clId="Web-{A237EC48-6CEA-62C2-A0BD-23DA0786BCBF}" dt="2023-09-18T05:17:10.668" v="99"/>
        <pc:sldMkLst>
          <pc:docMk/>
          <pc:sldMk cId="2791048713" sldId="437"/>
        </pc:sldMkLst>
      </pc:sldChg>
      <pc:sldChg chg="modNotes">
        <pc:chgData name="Carly Pettiona" userId="S::carly.pettiona@healingfoundation.org.au::8cfcf547-e567-4a67-ae5f-7d6e6196302b" providerId="AD" clId="Web-{A237EC48-6CEA-62C2-A0BD-23DA0786BCBF}" dt="2023-09-18T05:18:13.904" v="110"/>
        <pc:sldMkLst>
          <pc:docMk/>
          <pc:sldMk cId="905306341" sldId="440"/>
        </pc:sldMkLst>
      </pc:sldChg>
      <pc:sldChg chg="modSp">
        <pc:chgData name="Carly Pettiona" userId="S::carly.pettiona@healingfoundation.org.au::8cfcf547-e567-4a67-ae5f-7d6e6196302b" providerId="AD" clId="Web-{A237EC48-6CEA-62C2-A0BD-23DA0786BCBF}" dt="2023-09-18T05:18:53.280" v="114" actId="1076"/>
        <pc:sldMkLst>
          <pc:docMk/>
          <pc:sldMk cId="3836900098" sldId="441"/>
        </pc:sldMkLst>
        <pc:spChg chg="mod">
          <ac:chgData name="Carly Pettiona" userId="S::carly.pettiona@healingfoundation.org.au::8cfcf547-e567-4a67-ae5f-7d6e6196302b" providerId="AD" clId="Web-{A237EC48-6CEA-62C2-A0BD-23DA0786BCBF}" dt="2023-09-18T05:18:53.280" v="114" actId="1076"/>
          <ac:spMkLst>
            <pc:docMk/>
            <pc:sldMk cId="3836900098" sldId="441"/>
            <ac:spMk id="11" creationId="{61BB758D-5AA2-8F78-7287-7662F186E732}"/>
          </ac:spMkLst>
        </pc:spChg>
      </pc:sldChg>
      <pc:sldChg chg="modSp">
        <pc:chgData name="Carly Pettiona" userId="S::carly.pettiona@healingfoundation.org.au::8cfcf547-e567-4a67-ae5f-7d6e6196302b" providerId="AD" clId="Web-{A237EC48-6CEA-62C2-A0BD-23DA0786BCBF}" dt="2023-09-18T05:19:31.390" v="122" actId="20577"/>
        <pc:sldMkLst>
          <pc:docMk/>
          <pc:sldMk cId="4200085638" sldId="444"/>
        </pc:sldMkLst>
        <pc:spChg chg="mod">
          <ac:chgData name="Carly Pettiona" userId="S::carly.pettiona@healingfoundation.org.au::8cfcf547-e567-4a67-ae5f-7d6e6196302b" providerId="AD" clId="Web-{A237EC48-6CEA-62C2-A0BD-23DA0786BCBF}" dt="2023-09-18T05:19:31.390" v="122" actId="20577"/>
          <ac:spMkLst>
            <pc:docMk/>
            <pc:sldMk cId="4200085638" sldId="444"/>
            <ac:spMk id="11" creationId="{61BB758D-5AA2-8F78-7287-7662F186E732}"/>
          </ac:spMkLst>
        </pc:spChg>
      </pc:sldChg>
      <pc:sldChg chg="modNotes">
        <pc:chgData name="Carly Pettiona" userId="S::carly.pettiona@healingfoundation.org.au::8cfcf547-e567-4a67-ae5f-7d6e6196302b" providerId="AD" clId="Web-{A237EC48-6CEA-62C2-A0BD-23DA0786BCBF}" dt="2023-09-18T05:20:50.673" v="132"/>
        <pc:sldMkLst>
          <pc:docMk/>
          <pc:sldMk cId="215944812" sldId="445"/>
        </pc:sldMkLst>
      </pc:sldChg>
      <pc:sldChg chg="modNotes">
        <pc:chgData name="Carly Pettiona" userId="S::carly.pettiona@healingfoundation.org.au::8cfcf547-e567-4a67-ae5f-7d6e6196302b" providerId="AD" clId="Web-{A237EC48-6CEA-62C2-A0BD-23DA0786BCBF}" dt="2023-09-18T05:21:56.612" v="155"/>
        <pc:sldMkLst>
          <pc:docMk/>
          <pc:sldMk cId="82815138" sldId="446"/>
        </pc:sldMkLst>
      </pc:sldChg>
      <pc:sldChg chg="addSp delSp modSp">
        <pc:chgData name="Carly Pettiona" userId="S::carly.pettiona@healingfoundation.org.au::8cfcf547-e567-4a67-ae5f-7d6e6196302b" providerId="AD" clId="Web-{A237EC48-6CEA-62C2-A0BD-23DA0786BCBF}" dt="2023-09-18T05:23:38.442" v="190" actId="1076"/>
        <pc:sldMkLst>
          <pc:docMk/>
          <pc:sldMk cId="2141523346" sldId="447"/>
        </pc:sldMkLst>
        <pc:spChg chg="mod">
          <ac:chgData name="Carly Pettiona" userId="S::carly.pettiona@healingfoundation.org.au::8cfcf547-e567-4a67-ae5f-7d6e6196302b" providerId="AD" clId="Web-{A237EC48-6CEA-62C2-A0BD-23DA0786BCBF}" dt="2023-09-18T05:22:06.706" v="158" actId="1076"/>
          <ac:spMkLst>
            <pc:docMk/>
            <pc:sldMk cId="2141523346" sldId="447"/>
            <ac:spMk id="2" creationId="{79E27399-617F-D151-3C79-DDBEE6FCD43B}"/>
          </ac:spMkLst>
        </pc:spChg>
        <pc:spChg chg="del">
          <ac:chgData name="Carly Pettiona" userId="S::carly.pettiona@healingfoundation.org.au::8cfcf547-e567-4a67-ae5f-7d6e6196302b" providerId="AD" clId="Web-{A237EC48-6CEA-62C2-A0BD-23DA0786BCBF}" dt="2023-09-18T05:22:03.753" v="156"/>
          <ac:spMkLst>
            <pc:docMk/>
            <pc:sldMk cId="2141523346" sldId="447"/>
            <ac:spMk id="6" creationId="{0525F5B9-8593-EEAA-F5E4-2CE07BF18483}"/>
          </ac:spMkLst>
        </pc:spChg>
        <pc:spChg chg="mod">
          <ac:chgData name="Carly Pettiona" userId="S::carly.pettiona@healingfoundation.org.au::8cfcf547-e567-4a67-ae5f-7d6e6196302b" providerId="AD" clId="Web-{A237EC48-6CEA-62C2-A0BD-23DA0786BCBF}" dt="2023-09-18T05:22:22.675" v="164" actId="1076"/>
          <ac:spMkLst>
            <pc:docMk/>
            <pc:sldMk cId="2141523346" sldId="447"/>
            <ac:spMk id="9" creationId="{F54EE4E2-0C12-E5AF-BE1E-E82B8A267AB7}"/>
          </ac:spMkLst>
        </pc:spChg>
        <pc:grpChg chg="add mod">
          <ac:chgData name="Carly Pettiona" userId="S::carly.pettiona@healingfoundation.org.au::8cfcf547-e567-4a67-ae5f-7d6e6196302b" providerId="AD" clId="Web-{A237EC48-6CEA-62C2-A0BD-23DA0786BCBF}" dt="2023-09-18T05:23:31.583" v="189" actId="1076"/>
          <ac:grpSpMkLst>
            <pc:docMk/>
            <pc:sldMk cId="2141523346" sldId="447"/>
            <ac:grpSpMk id="3" creationId="{77C28BD9-08AA-C45C-78E0-13A5B7857A45}"/>
          </ac:grpSpMkLst>
        </pc:grpChg>
        <pc:grpChg chg="add mod">
          <ac:chgData name="Carly Pettiona" userId="S::carly.pettiona@healingfoundation.org.au::8cfcf547-e567-4a67-ae5f-7d6e6196302b" providerId="AD" clId="Web-{A237EC48-6CEA-62C2-A0BD-23DA0786BCBF}" dt="2023-09-18T05:23:29.724" v="188" actId="1076"/>
          <ac:grpSpMkLst>
            <pc:docMk/>
            <pc:sldMk cId="2141523346" sldId="447"/>
            <ac:grpSpMk id="12" creationId="{2E11FB21-2854-8306-CB84-884D36FBE2AF}"/>
          </ac:grpSpMkLst>
        </pc:grpChg>
        <pc:grpChg chg="add mod">
          <ac:chgData name="Carly Pettiona" userId="S::carly.pettiona@healingfoundation.org.au::8cfcf547-e567-4a67-ae5f-7d6e6196302b" providerId="AD" clId="Web-{A237EC48-6CEA-62C2-A0BD-23DA0786BCBF}" dt="2023-09-18T05:23:38.442" v="190" actId="1076"/>
          <ac:grpSpMkLst>
            <pc:docMk/>
            <pc:sldMk cId="2141523346" sldId="447"/>
            <ac:grpSpMk id="13" creationId="{9096F5C1-92D8-E5EF-7109-6917FF583855}"/>
          </ac:grpSpMkLst>
        </pc:grpChg>
        <pc:grpChg chg="add mod">
          <ac:chgData name="Carly Pettiona" userId="S::carly.pettiona@healingfoundation.org.au::8cfcf547-e567-4a67-ae5f-7d6e6196302b" providerId="AD" clId="Web-{A237EC48-6CEA-62C2-A0BD-23DA0786BCBF}" dt="2023-09-18T05:23:26.005" v="186" actId="1076"/>
          <ac:grpSpMkLst>
            <pc:docMk/>
            <pc:sldMk cId="2141523346" sldId="447"/>
            <ac:grpSpMk id="14" creationId="{2EE9E241-C8E4-06E1-5BD0-CFB889F8CC8C}"/>
          </ac:grpSpMkLst>
        </pc:grpChg>
        <pc:picChg chg="mod">
          <ac:chgData name="Carly Pettiona" userId="S::carly.pettiona@healingfoundation.org.au::8cfcf547-e567-4a67-ae5f-7d6e6196302b" providerId="AD" clId="Web-{A237EC48-6CEA-62C2-A0BD-23DA0786BCBF}" dt="2023-09-18T05:22:22.675" v="163" actId="1076"/>
          <ac:picMkLst>
            <pc:docMk/>
            <pc:sldMk cId="2141523346" sldId="447"/>
            <ac:picMk id="8" creationId="{4ED58BEB-8457-7166-0A8E-97C1E88F711A}"/>
          </ac:picMkLst>
        </pc:picChg>
        <pc:picChg chg="mod">
          <ac:chgData name="Carly Pettiona" userId="S::carly.pettiona@healingfoundation.org.au::8cfcf547-e567-4a67-ae5f-7d6e6196302b" providerId="AD" clId="Web-{A237EC48-6CEA-62C2-A0BD-23DA0786BCBF}" dt="2023-09-18T05:22:06.706" v="157" actId="1076"/>
          <ac:picMkLst>
            <pc:docMk/>
            <pc:sldMk cId="2141523346" sldId="447"/>
            <ac:picMk id="10" creationId="{6AB0ECF3-EC67-C6B9-F8DB-5545F359C7DC}"/>
          </ac:picMkLst>
        </pc:picChg>
        <pc:picChg chg="mod">
          <ac:chgData name="Carly Pettiona" userId="S::carly.pettiona@healingfoundation.org.au::8cfcf547-e567-4a67-ae5f-7d6e6196302b" providerId="AD" clId="Web-{A237EC48-6CEA-62C2-A0BD-23DA0786BCBF}" dt="2023-09-18T05:22:26.535" v="166" actId="1076"/>
          <ac:picMkLst>
            <pc:docMk/>
            <pc:sldMk cId="2141523346" sldId="447"/>
            <ac:picMk id="11" creationId="{AE004854-30B8-AA92-D501-61CCED868495}"/>
          </ac:picMkLst>
        </pc:picChg>
        <pc:picChg chg="mod">
          <ac:chgData name="Carly Pettiona" userId="S::carly.pettiona@healingfoundation.org.au::8cfcf547-e567-4a67-ae5f-7d6e6196302b" providerId="AD" clId="Web-{A237EC48-6CEA-62C2-A0BD-23DA0786BCBF}" dt="2023-09-18T05:22:13.144" v="160" actId="1076"/>
          <ac:picMkLst>
            <pc:docMk/>
            <pc:sldMk cId="2141523346" sldId="447"/>
            <ac:picMk id="15" creationId="{6A5E15F1-D468-C65F-90B9-9A50F61E6494}"/>
          </ac:picMkLst>
        </pc:picChg>
      </pc:sldChg>
      <pc:sldChg chg="modSp modNotes">
        <pc:chgData name="Carly Pettiona" userId="S::carly.pettiona@healingfoundation.org.au::8cfcf547-e567-4a67-ae5f-7d6e6196302b" providerId="AD" clId="Web-{A237EC48-6CEA-62C2-A0BD-23DA0786BCBF}" dt="2023-09-18T05:24:13.818" v="197"/>
        <pc:sldMkLst>
          <pc:docMk/>
          <pc:sldMk cId="8970409" sldId="448"/>
        </pc:sldMkLst>
        <pc:spChg chg="mod">
          <ac:chgData name="Carly Pettiona" userId="S::carly.pettiona@healingfoundation.org.au::8cfcf547-e567-4a67-ae5f-7d6e6196302b" providerId="AD" clId="Web-{A237EC48-6CEA-62C2-A0BD-23DA0786BCBF}" dt="2023-09-18T05:23:59.396" v="193"/>
          <ac:spMkLst>
            <pc:docMk/>
            <pc:sldMk cId="8970409" sldId="448"/>
            <ac:spMk id="5" creationId="{166C9648-FC28-7275-F297-FB016F2CBF1A}"/>
          </ac:spMkLst>
        </pc:spChg>
      </pc:sldChg>
      <pc:sldChg chg="modSp modNotes">
        <pc:chgData name="Carly Pettiona" userId="S::carly.pettiona@healingfoundation.org.au::8cfcf547-e567-4a67-ae5f-7d6e6196302b" providerId="AD" clId="Web-{A237EC48-6CEA-62C2-A0BD-23DA0786BCBF}" dt="2023-09-18T05:25:26.304" v="229" actId="20577"/>
        <pc:sldMkLst>
          <pc:docMk/>
          <pc:sldMk cId="1166577620" sldId="449"/>
        </pc:sldMkLst>
        <pc:spChg chg="mod">
          <ac:chgData name="Carly Pettiona" userId="S::carly.pettiona@healingfoundation.org.au::8cfcf547-e567-4a67-ae5f-7d6e6196302b" providerId="AD" clId="Web-{A237EC48-6CEA-62C2-A0BD-23DA0786BCBF}" dt="2023-09-18T05:24:28.178" v="202" actId="20577"/>
          <ac:spMkLst>
            <pc:docMk/>
            <pc:sldMk cId="1166577620" sldId="449"/>
            <ac:spMk id="5" creationId="{166C9648-FC28-7275-F297-FB016F2CBF1A}"/>
          </ac:spMkLst>
        </pc:spChg>
        <pc:spChg chg="mod">
          <ac:chgData name="Carly Pettiona" userId="S::carly.pettiona@healingfoundation.org.au::8cfcf547-e567-4a67-ae5f-7d6e6196302b" providerId="AD" clId="Web-{A237EC48-6CEA-62C2-A0BD-23DA0786BCBF}" dt="2023-09-18T05:25:26.304" v="229" actId="20577"/>
          <ac:spMkLst>
            <pc:docMk/>
            <pc:sldMk cId="1166577620" sldId="449"/>
            <ac:spMk id="7" creationId="{7CFEA03B-B2AB-DAEE-B25F-3823323C35C0}"/>
          </ac:spMkLst>
        </pc:spChg>
      </pc:sldChg>
      <pc:sldChg chg="modNotes">
        <pc:chgData name="Carly Pettiona" userId="S::carly.pettiona@healingfoundation.org.au::8cfcf547-e567-4a67-ae5f-7d6e6196302b" providerId="AD" clId="Web-{A237EC48-6CEA-62C2-A0BD-23DA0786BCBF}" dt="2023-09-18T05:26:18.165" v="231"/>
        <pc:sldMkLst>
          <pc:docMk/>
          <pc:sldMk cId="621265043" sldId="450"/>
        </pc:sldMkLst>
      </pc:sldChg>
      <pc:sldChg chg="modNotes">
        <pc:chgData name="Carly Pettiona" userId="S::carly.pettiona@healingfoundation.org.au::8cfcf547-e567-4a67-ae5f-7d6e6196302b" providerId="AD" clId="Web-{A237EC48-6CEA-62C2-A0BD-23DA0786BCBF}" dt="2023-09-18T05:29:04.059" v="293"/>
        <pc:sldMkLst>
          <pc:docMk/>
          <pc:sldMk cId="1434699194" sldId="452"/>
        </pc:sldMkLst>
      </pc:sldChg>
      <pc:sldChg chg="modNotes">
        <pc:chgData name="Carly Pettiona" userId="S::carly.pettiona@healingfoundation.org.au::8cfcf547-e567-4a67-ae5f-7d6e6196302b" providerId="AD" clId="Web-{A237EC48-6CEA-62C2-A0BD-23DA0786BCBF}" dt="2023-09-18T05:29:43.795" v="297"/>
        <pc:sldMkLst>
          <pc:docMk/>
          <pc:sldMk cId="3025152918" sldId="456"/>
        </pc:sldMkLst>
      </pc:sldChg>
      <pc:sldChg chg="modNotes">
        <pc:chgData name="Carly Pettiona" userId="S::carly.pettiona@healingfoundation.org.au::8cfcf547-e567-4a67-ae5f-7d6e6196302b" providerId="AD" clId="Web-{A237EC48-6CEA-62C2-A0BD-23DA0786BCBF}" dt="2023-09-18T05:30:13.905" v="299"/>
        <pc:sldMkLst>
          <pc:docMk/>
          <pc:sldMk cId="3168794488" sldId="457"/>
        </pc:sldMkLst>
      </pc:sldChg>
      <pc:sldChg chg="modSp">
        <pc:chgData name="Carly Pettiona" userId="S::carly.pettiona@healingfoundation.org.au::8cfcf547-e567-4a67-ae5f-7d6e6196302b" providerId="AD" clId="Web-{A237EC48-6CEA-62C2-A0BD-23DA0786BCBF}" dt="2023-09-18T05:30:40.187" v="302" actId="20577"/>
        <pc:sldMkLst>
          <pc:docMk/>
          <pc:sldMk cId="3939416105" sldId="458"/>
        </pc:sldMkLst>
        <pc:spChg chg="mod">
          <ac:chgData name="Carly Pettiona" userId="S::carly.pettiona@healingfoundation.org.au::8cfcf547-e567-4a67-ae5f-7d6e6196302b" providerId="AD" clId="Web-{A237EC48-6CEA-62C2-A0BD-23DA0786BCBF}" dt="2023-09-18T05:30:40.187" v="302" actId="20577"/>
          <ac:spMkLst>
            <pc:docMk/>
            <pc:sldMk cId="3939416105" sldId="458"/>
            <ac:spMk id="5" creationId="{166C9648-FC28-7275-F297-FB016F2CBF1A}"/>
          </ac:spMkLst>
        </pc:spChg>
      </pc:sldChg>
      <pc:sldChg chg="modNotes">
        <pc:chgData name="Carly Pettiona" userId="S::carly.pettiona@healingfoundation.org.au::8cfcf547-e567-4a67-ae5f-7d6e6196302b" providerId="AD" clId="Web-{A237EC48-6CEA-62C2-A0BD-23DA0786BCBF}" dt="2023-09-18T05:12:02.801" v="45"/>
        <pc:sldMkLst>
          <pc:docMk/>
          <pc:sldMk cId="4100747964" sldId="461"/>
        </pc:sldMkLst>
      </pc:sldChg>
      <pc:sldChg chg="addSp modSp new modNotes">
        <pc:chgData name="Carly Pettiona" userId="S::carly.pettiona@healingfoundation.org.au::8cfcf547-e567-4a67-ae5f-7d6e6196302b" providerId="AD" clId="Web-{A237EC48-6CEA-62C2-A0BD-23DA0786BCBF}" dt="2023-09-18T05:20:34.157" v="129"/>
        <pc:sldMkLst>
          <pc:docMk/>
          <pc:sldMk cId="4101249205" sldId="463"/>
        </pc:sldMkLst>
        <pc:spChg chg="add mod">
          <ac:chgData name="Carly Pettiona" userId="S::carly.pettiona@healingfoundation.org.au::8cfcf547-e567-4a67-ae5f-7d6e6196302b" providerId="AD" clId="Web-{A237EC48-6CEA-62C2-A0BD-23DA0786BCBF}" dt="2023-09-18T05:20:30.391" v="126" actId="20577"/>
          <ac:spMkLst>
            <pc:docMk/>
            <pc:sldMk cId="4101249205" sldId="463"/>
            <ac:spMk id="3" creationId="{D7C3B0FD-1118-96B7-59D1-1BF141448DC4}"/>
          </ac:spMkLst>
        </pc:spChg>
        <pc:picChg chg="add">
          <ac:chgData name="Carly Pettiona" userId="S::carly.pettiona@healingfoundation.org.au::8cfcf547-e567-4a67-ae5f-7d6e6196302b" providerId="AD" clId="Web-{A237EC48-6CEA-62C2-A0BD-23DA0786BCBF}" dt="2023-09-18T05:20:17.516" v="124"/>
          <ac:picMkLst>
            <pc:docMk/>
            <pc:sldMk cId="4101249205" sldId="463"/>
            <ac:picMk id="2" creationId="{7AC44CF3-3FBD-1486-485A-D0844B2B2181}"/>
          </ac:picMkLst>
        </pc:picChg>
      </pc:sldChg>
      <pc:sldChg chg="add replId modNotes">
        <pc:chgData name="Carly Pettiona" userId="S::carly.pettiona@healingfoundation.org.au::8cfcf547-e567-4a67-ae5f-7d6e6196302b" providerId="AD" clId="Web-{A237EC48-6CEA-62C2-A0BD-23DA0786BCBF}" dt="2023-09-18T05:26:45.072" v="262"/>
        <pc:sldMkLst>
          <pc:docMk/>
          <pc:sldMk cId="1813941298" sldId="464"/>
        </pc:sldMkLst>
      </pc:sldChg>
    </pc:docChg>
  </pc:docChgLst>
  <pc:docChgLst>
    <pc:chgData name="Carly Pettiona" userId="S::carly.pettiona@healingfoundation.org.au::8cfcf547-e567-4a67-ae5f-7d6e6196302b" providerId="AD" clId="Web-{7B912CF0-D754-4B35-5B31-282DB4691865}"/>
    <pc:docChg chg="modSld">
      <pc:chgData name="Carly Pettiona" userId="S::carly.pettiona@healingfoundation.org.au::8cfcf547-e567-4a67-ae5f-7d6e6196302b" providerId="AD" clId="Web-{7B912CF0-D754-4B35-5B31-282DB4691865}" dt="2023-09-13T01:19:37.715" v="13" actId="1076"/>
      <pc:docMkLst>
        <pc:docMk/>
      </pc:docMkLst>
      <pc:sldChg chg="addSp delSp">
        <pc:chgData name="Carly Pettiona" userId="S::carly.pettiona@healingfoundation.org.au::8cfcf547-e567-4a67-ae5f-7d6e6196302b" providerId="AD" clId="Web-{7B912CF0-D754-4B35-5B31-282DB4691865}" dt="2023-09-13T01:17:50.478" v="1"/>
        <pc:sldMkLst>
          <pc:docMk/>
          <pc:sldMk cId="2340121306" sldId="426"/>
        </pc:sldMkLst>
        <pc:spChg chg="add">
          <ac:chgData name="Carly Pettiona" userId="S::carly.pettiona@healingfoundation.org.au::8cfcf547-e567-4a67-ae5f-7d6e6196302b" providerId="AD" clId="Web-{7B912CF0-D754-4B35-5B31-282DB4691865}" dt="2023-09-13T01:17:50.478" v="1"/>
          <ac:spMkLst>
            <pc:docMk/>
            <pc:sldMk cId="2340121306" sldId="426"/>
            <ac:spMk id="2" creationId="{20397A67-8E8E-58F0-2BC1-68E104F03C30}"/>
          </ac:spMkLst>
        </pc:spChg>
        <pc:spChg chg="del">
          <ac:chgData name="Carly Pettiona" userId="S::carly.pettiona@healingfoundation.org.au::8cfcf547-e567-4a67-ae5f-7d6e6196302b" providerId="AD" clId="Web-{7B912CF0-D754-4B35-5B31-282DB4691865}" dt="2023-09-13T01:17:50.086" v="0"/>
          <ac:spMkLst>
            <pc:docMk/>
            <pc:sldMk cId="2340121306" sldId="426"/>
            <ac:spMk id="4" creationId="{EE32F98A-CAF5-7597-C298-257EF27AFFAA}"/>
          </ac:spMkLst>
        </pc:spChg>
      </pc:sldChg>
      <pc:sldChg chg="addSp delSp modSp">
        <pc:chgData name="Carly Pettiona" userId="S::carly.pettiona@healingfoundation.org.au::8cfcf547-e567-4a67-ae5f-7d6e6196302b" providerId="AD" clId="Web-{7B912CF0-D754-4B35-5B31-282DB4691865}" dt="2023-09-13T01:19:37.715" v="13" actId="1076"/>
        <pc:sldMkLst>
          <pc:docMk/>
          <pc:sldMk cId="82815138" sldId="446"/>
        </pc:sldMkLst>
        <pc:picChg chg="mod">
          <ac:chgData name="Carly Pettiona" userId="S::carly.pettiona@healingfoundation.org.au::8cfcf547-e567-4a67-ae5f-7d6e6196302b" providerId="AD" clId="Web-{7B912CF0-D754-4B35-5B31-282DB4691865}" dt="2023-09-13T01:19:15.589" v="10" actId="1076"/>
          <ac:picMkLst>
            <pc:docMk/>
            <pc:sldMk cId="82815138" sldId="446"/>
            <ac:picMk id="2" creationId="{38A9262C-6137-2C99-4F08-6366E7721B9D}"/>
          </ac:picMkLst>
        </pc:picChg>
        <pc:picChg chg="add mod ord">
          <ac:chgData name="Carly Pettiona" userId="S::carly.pettiona@healingfoundation.org.au::8cfcf547-e567-4a67-ae5f-7d6e6196302b" providerId="AD" clId="Web-{7B912CF0-D754-4B35-5B31-282DB4691865}" dt="2023-09-13T01:19:37.715" v="13" actId="1076"/>
          <ac:picMkLst>
            <pc:docMk/>
            <pc:sldMk cId="82815138" sldId="446"/>
            <ac:picMk id="4" creationId="{61F29516-7ABC-32B2-DCA3-7A843A44EED1}"/>
          </ac:picMkLst>
        </pc:picChg>
        <pc:picChg chg="del">
          <ac:chgData name="Carly Pettiona" userId="S::carly.pettiona@healingfoundation.org.au::8cfcf547-e567-4a67-ae5f-7d6e6196302b" providerId="AD" clId="Web-{7B912CF0-D754-4B35-5B31-282DB4691865}" dt="2023-09-13T01:18:01.712" v="2"/>
          <ac:picMkLst>
            <pc:docMk/>
            <pc:sldMk cId="82815138" sldId="446"/>
            <ac:picMk id="10" creationId="{793BD5FF-3A90-F709-2B58-43C73441EE34}"/>
          </ac:picMkLst>
        </pc:picChg>
      </pc:sldChg>
    </pc:docChg>
  </pc:docChgLst>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FD6ED08A-DB72-D39F-B497-35AF6F672598}"/>
    <pc:docChg chg="modSld">
      <pc:chgData name="Carly Pettiona" userId="S::carly.pettiona@healingfoundation.org.au::8cfcf547-e567-4a67-ae5f-7d6e6196302b" providerId="AD" clId="Web-{FD6ED08A-DB72-D39F-B497-35AF6F672598}" dt="2023-09-18T22:19:18.312" v="6" actId="1076"/>
      <pc:docMkLst>
        <pc:docMk/>
      </pc:docMkLst>
      <pc:sldChg chg="modSp delAnim">
        <pc:chgData name="Carly Pettiona" userId="S::carly.pettiona@healingfoundation.org.au::8cfcf547-e567-4a67-ae5f-7d6e6196302b" providerId="AD" clId="Web-{FD6ED08A-DB72-D39F-B497-35AF6F672598}" dt="2023-09-18T22:19:18.312" v="6" actId="1076"/>
        <pc:sldMkLst>
          <pc:docMk/>
          <pc:sldMk cId="3474476569" sldId="346"/>
        </pc:sldMkLst>
        <pc:spChg chg="mod">
          <ac:chgData name="Carly Pettiona" userId="S::carly.pettiona@healingfoundation.org.au::8cfcf547-e567-4a67-ae5f-7d6e6196302b" providerId="AD" clId="Web-{FD6ED08A-DB72-D39F-B497-35AF6F672598}" dt="2023-09-18T22:19:18.312" v="6" actId="1076"/>
          <ac:spMkLst>
            <pc:docMk/>
            <pc:sldMk cId="3474476569" sldId="346"/>
            <ac:spMk id="10" creationId="{87270656-72D1-D041-5F62-0105F65DF3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28/09/2023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68kyA5zaRk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I58RXhDkX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qUE2r429Sv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iatsis.gov.au/collection/featured-collections/ann-curthoys-diarie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abc.net.au/news/2017-04-24/revealing-letters-home-from-aboriginal-diggers-sent-during-wwi/8466938" TargetMode="External"/><Relationship Id="rId5" Type="http://schemas.openxmlformats.org/officeDocument/2006/relationships/hyperlink" Target="https://webarchive.nla.gov.au/awa/20110403094436/http:/southseas.nla.gov.au/journals/cook/17700429.html" TargetMode="External"/><Relationship Id="rId4" Type="http://schemas.openxmlformats.org/officeDocument/2006/relationships/hyperlink" Target="http://www.auswhn.org.au/blog/stolen-generation-motherhood-black-whit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iatsis.gov.au/collection/featured-collections/ann-curthoys-diarie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abc.net.au/news/2017-04-24/revealing-letters-home-from-aboriginal-diggers-sent-during-wwi/8466938" TargetMode="External"/><Relationship Id="rId5" Type="http://schemas.openxmlformats.org/officeDocument/2006/relationships/hyperlink" Target="https://webarchive.nla.gov.au/awa/20110403094436/http:/southseas.nla.gov.au/journals/cook/17700429.html" TargetMode="External"/><Relationship Id="rId4" Type="http://schemas.openxmlformats.org/officeDocument/2006/relationships/hyperlink" Target="http://www.auswhn.org.au/blog/stolen-generation-motherhood-black-whit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zDN7R6qRpU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healingfoundation.org.au/app/uploads/2019/03/The-Story-of-The-Healing-Foundation.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zDN7R6qRpU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blog.aare.edu.au/open-letter-to-minister-for-education-2/" TargetMode="External"/><Relationship Id="rId3" Type="http://schemas.openxmlformats.org/officeDocument/2006/relationships/hyperlink" Target="https://www.youtube.com/watch?v=hLE-5ElGlPM" TargetMode="External"/><Relationship Id="rId7" Type="http://schemas.openxmlformats.org/officeDocument/2006/relationships/hyperlink" Target="https://humanrights.gov.au/our-work/social-justice-report-1998-appendix-1-letters-editor"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theage.com.au/national/victoria/the-huge-debt-that-we-owe-to-aborigines-20150311-141283.html" TargetMode="External"/><Relationship Id="rId5" Type="http://schemas.openxmlformats.org/officeDocument/2006/relationships/hyperlink" Target="https://www.sbs.com.au/nitv/article/the-yirrkala-bark-petitions/44khztxiy" TargetMode="External"/><Relationship Id="rId4" Type="http://schemas.openxmlformats.org/officeDocument/2006/relationships/hyperlink" Target="https://www.kibin.com/essay-writing-blog/persuasive-essay-writing-infographi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hLE-5ElGlP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hLE-5ElGlP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heage.com.au/national/victoria/the-huge-debt-that-we-owe-to-aborigines-20150311-141283.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bs.com.au/nitv/article/the-yirrkala-bark-petitions/44khztxiy"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aare.edu.au/blog/?p=472" TargetMode="External"/><Relationship Id="rId5" Type="http://schemas.openxmlformats.org/officeDocument/2006/relationships/hyperlink" Target="https://www.theage.com.au/national/victoria/the-huge-debt-that-we-owe-to-aborigines-20150311-141283.html" TargetMode="External"/><Relationship Id="rId4" Type="http://schemas.openxmlformats.org/officeDocument/2006/relationships/hyperlink" Target="https://humanrights.gov.au/our-work/social-justice-report-1998-appendix-1-letters-editor"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68kyA5zaRkM"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youtube.com/watch?v=qUE2r429Sv4" TargetMode="External"/><Relationship Id="rId4" Type="http://schemas.openxmlformats.org/officeDocument/2006/relationships/hyperlink" Target="https://www.youtube.com/watch?v=I58RXhDkX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Define any words as needed for your class.</a:t>
            </a: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122922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cs typeface="Calibri"/>
              </a:rPr>
              <a:t>You may have already established this as a class, if so, use this time to reiterate the class rules.</a:t>
            </a:r>
            <a:endParaRPr lang="en-US">
              <a:ea typeface="Calibri" panose="020F0502020204030204"/>
              <a:cs typeface="Calibri"/>
            </a:endParaRPr>
          </a:p>
          <a:p>
            <a:pPr marL="171450" indent="-171450">
              <a:spcBef>
                <a:spcPts val="1000"/>
              </a:spcBef>
              <a:buFont typeface="Arial"/>
              <a:buChar char="•"/>
            </a:pPr>
            <a:r>
              <a:rPr lang="en-US">
                <a:cs typeface="Calibri"/>
              </a:rPr>
              <a:t>Begin a discussion about cultural safety with the class. Ask them to answer the questions in a 'think/pair/share' activity, or address them as a group.</a:t>
            </a:r>
            <a:endParaRPr lang="en-US">
              <a:ea typeface="Calibri" panose="020F0502020204030204"/>
              <a:cs typeface="Calibri"/>
            </a:endParaRPr>
          </a:p>
          <a:p>
            <a:pPr marL="171450" indent="-171450">
              <a:spcBef>
                <a:spcPts val="1000"/>
              </a:spcBef>
              <a:buFont typeface="Arial"/>
              <a:buChar char="•"/>
            </a:pPr>
            <a:r>
              <a:rPr lang="en-US" dirty="0">
                <a:cs typeface="Calibri"/>
              </a:rPr>
              <a:t>Use the final question to lead in to the next slide.</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420146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A culturally safe classroom environment relies on open-mindedness, respect and honest communication. </a:t>
            </a:r>
            <a:endParaRPr lang="en-US" dirty="0">
              <a:ea typeface="Calibri" panose="020F0502020204030204"/>
              <a:cs typeface="Calibri" panose="020F0502020204030204"/>
            </a:endParaRPr>
          </a:p>
          <a:p>
            <a:pPr marL="171450" indent="-171450">
              <a:spcBef>
                <a:spcPts val="1000"/>
              </a:spcBef>
              <a:buFont typeface="Arial"/>
              <a:buChar char="•"/>
            </a:pPr>
            <a:r>
              <a:rPr lang="en-US" dirty="0"/>
              <a:t>For a discussion to be culturally safe, participants should be mindful of their privilege, whether it be gender, race, sexuality, social class, education, physical ability or mental health etc.</a:t>
            </a:r>
            <a:endParaRPr lang="en-US">
              <a:ea typeface="Calibri" panose="020F0502020204030204"/>
              <a:cs typeface="Calibri"/>
            </a:endParaRPr>
          </a:p>
          <a:p>
            <a:pPr marL="171450" indent="-171450">
              <a:spcBef>
                <a:spcPts val="1000"/>
              </a:spcBef>
              <a:buFont typeface="Arial"/>
              <a:buChar char="•"/>
            </a:pPr>
            <a:r>
              <a:rPr lang="en-US" dirty="0">
                <a:cs typeface="Calibri"/>
              </a:rPr>
              <a:t>Image credit: </a:t>
            </a:r>
            <a:r>
              <a:rPr lang="en-US" err="1">
                <a:cs typeface="Calibri"/>
              </a:rPr>
              <a:t>Sketchify</a:t>
            </a:r>
            <a:r>
              <a:rPr lang="en-US" dirty="0">
                <a:cs typeface="Calibri"/>
              </a:rPr>
              <a:t> from Canva</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127964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cs typeface="Calibri"/>
              </a:rPr>
              <a:t>Video link: </a:t>
            </a:r>
            <a:r>
              <a:rPr lang="en-US">
                <a:hlinkClick r:id="rId3"/>
              </a:rPr>
              <a:t>https://www.youtube.com/watch?v=68kyA5zaRkM</a:t>
            </a:r>
            <a:r>
              <a:rPr lang="en-US"/>
              <a:t> </a:t>
            </a:r>
          </a:p>
          <a:p>
            <a:pPr>
              <a:spcBef>
                <a:spcPts val="1000"/>
              </a:spcBef>
            </a:pPr>
            <a:endParaRPr lang="en-US">
              <a:cs typeface="Calibri"/>
            </a:endParaRPr>
          </a:p>
          <a:p>
            <a:pPr>
              <a:spcBef>
                <a:spcPts val="1000"/>
              </a:spcBef>
            </a:pPr>
            <a:r>
              <a:rPr lang="en-US">
                <a:cs typeface="Calibri"/>
              </a:rPr>
              <a:t>Language warning at 10 minutes</a:t>
            </a:r>
          </a:p>
          <a:p>
            <a:pPr>
              <a:spcBef>
                <a:spcPts val="1000"/>
              </a:spcBef>
            </a:pPr>
            <a:endParaRPr lang="en-US">
              <a:cs typeface="Calibri"/>
            </a:endParaRPr>
          </a:p>
          <a:p>
            <a:pPr>
              <a:spcBef>
                <a:spcPts val="1000"/>
              </a:spcBef>
            </a:pPr>
            <a:r>
              <a:rPr lang="en-US">
                <a:cs typeface="Calibri"/>
              </a:rPr>
              <a:t>Ensure students have access to the transcripts of the videos (Appendix 1)</a:t>
            </a:r>
          </a:p>
          <a:p>
            <a:pPr>
              <a:spcBef>
                <a:spcPts val="1000"/>
              </a:spcBef>
            </a:pPr>
            <a:endParaRPr lang="en-US">
              <a:cs typeface="Calibri"/>
            </a:endParaRPr>
          </a:p>
          <a:p>
            <a:pPr>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1277893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cs typeface="Calibri"/>
              </a:rPr>
              <a:t>Ensure students have access to the transcripts of the videos (Appendix 1)</a:t>
            </a:r>
            <a:endParaRPr lang="en-US"/>
          </a:p>
          <a:p>
            <a:pPr>
              <a:spcBef>
                <a:spcPts val="1000"/>
              </a:spcBef>
            </a:pPr>
            <a:endParaRPr lang="en-US">
              <a:cs typeface="Calibri"/>
            </a:endParaRPr>
          </a:p>
          <a:p>
            <a:pPr>
              <a:spcBef>
                <a:spcPts val="1000"/>
              </a:spcBef>
            </a:pPr>
            <a:r>
              <a:rPr lang="en-US">
                <a:cs typeface="Calibri"/>
              </a:rPr>
              <a:t>Students may answer the questions individually, in pairs or in groups before discussing the answers with the room</a:t>
            </a:r>
          </a:p>
          <a:p>
            <a:pPr>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1717777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Video link: </a:t>
            </a:r>
            <a:r>
              <a:rPr lang="en-US" dirty="0">
                <a:hlinkClick r:id="rId3"/>
              </a:rPr>
              <a:t>https://www.youtube.com/watch?v=I58RXhDkXoM</a:t>
            </a:r>
            <a:r>
              <a:rPr lang="en-US" dirty="0"/>
              <a:t> </a:t>
            </a:r>
          </a:p>
          <a:p>
            <a:pPr>
              <a:spcBef>
                <a:spcPts val="1000"/>
              </a:spcBef>
            </a:pPr>
            <a:endParaRPr lang="en-US">
              <a:cs typeface="Calibri"/>
            </a:endParaRPr>
          </a:p>
          <a:p>
            <a:pPr>
              <a:spcBef>
                <a:spcPts val="1000"/>
              </a:spcBef>
            </a:pPr>
            <a:r>
              <a:rPr lang="en-US" dirty="0"/>
              <a:t>Ensure students have access to the transcripts of the videos (Appendix 1)</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1902195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Ensure students have access to the transcripts of the videos (Appendix 1)</a:t>
            </a:r>
            <a:endParaRPr lang="en-US">
              <a:cs typeface="Calibri" panose="020F0502020204030204"/>
            </a:endParaRPr>
          </a:p>
          <a:p>
            <a:pPr>
              <a:spcBef>
                <a:spcPts val="1000"/>
              </a:spcBef>
            </a:pPr>
            <a:endParaRPr lang="en-US">
              <a:cs typeface="Calibri" panose="020F0502020204030204"/>
            </a:endParaRPr>
          </a:p>
          <a:p>
            <a:pPr>
              <a:spcBef>
                <a:spcPts val="1000"/>
              </a:spcBef>
            </a:pPr>
            <a:r>
              <a:rPr lang="en-US"/>
              <a:t>Students may answer the questions individually, in pairs or in groups before discussing the answers with the room</a:t>
            </a: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713622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Video link: </a:t>
            </a:r>
            <a:r>
              <a:rPr lang="en-US" dirty="0">
                <a:hlinkClick r:id="rId3"/>
              </a:rPr>
              <a:t>https://www.youtube.com/watch?v=qUE2r429Sv4</a:t>
            </a:r>
            <a:r>
              <a:rPr lang="en-US" dirty="0"/>
              <a:t> </a:t>
            </a:r>
          </a:p>
          <a:p>
            <a:pPr>
              <a:spcBef>
                <a:spcPts val="1000"/>
              </a:spcBef>
            </a:pPr>
            <a:endParaRPr lang="en-US">
              <a:cs typeface="Calibri"/>
            </a:endParaRPr>
          </a:p>
          <a:p>
            <a:pPr>
              <a:spcBef>
                <a:spcPts val="1000"/>
              </a:spcBef>
            </a:pPr>
            <a:r>
              <a:rPr lang="en-US" dirty="0"/>
              <a:t>Ensure students have access to the transcripts of the videos (Appendix 1)</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2980079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Ensure students have access to the transcripts of the videos (Appendix 1)</a:t>
            </a:r>
          </a:p>
          <a:p>
            <a:pPr>
              <a:spcBef>
                <a:spcPts val="1000"/>
              </a:spcBef>
            </a:pPr>
            <a:endParaRPr lang="en-US">
              <a:cs typeface="Calibri"/>
            </a:endParaRPr>
          </a:p>
          <a:p>
            <a:pPr>
              <a:spcBef>
                <a:spcPts val="1000"/>
              </a:spcBef>
            </a:pPr>
            <a:r>
              <a:rPr lang="en-US"/>
              <a:t>Students may answer the questions individually, in pairs or in groups before discussing the answers with the room</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93237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Change</a:t>
            </a:r>
            <a:r>
              <a:rPr lang="en-US" dirty="0"/>
              <a:t> group size depending on numbers and book availability.</a:t>
            </a:r>
          </a:p>
          <a:p>
            <a:pPr>
              <a:spcBef>
                <a:spcPts val="1000"/>
              </a:spcBef>
            </a:pPr>
            <a:endParaRPr lang="en-US" dirty="0">
              <a:cs typeface="Calibri"/>
            </a:endParaRPr>
          </a:p>
          <a:p>
            <a:pPr>
              <a:spcBef>
                <a:spcPts val="1000"/>
              </a:spcBef>
            </a:pPr>
            <a:r>
              <a:rPr lang="en-US" dirty="0">
                <a:cs typeface="Calibri"/>
              </a:rPr>
              <a:t>Students receive a copy of Worksheet 2: Picture book comparison and analysis – year 7</a:t>
            </a:r>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245404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dirty="0"/>
              <a:t>Update this slide with the </a:t>
            </a:r>
            <a:r>
              <a:rPr lang="en-AU" b="1" i="1" u="sng" dirty="0"/>
              <a:t>name of your school/ class</a:t>
            </a:r>
            <a:r>
              <a:rPr lang="en-AU" b="1" i="1" dirty="0"/>
              <a:t> and the name of the </a:t>
            </a:r>
            <a:r>
              <a:rPr lang="en-AU" b="1" i="1" u="sng" dirty="0"/>
              <a:t>land/s</a:t>
            </a:r>
            <a:r>
              <a:rPr lang="en-AU" b="1" i="1" dirty="0"/>
              <a:t> on which you're presenting the lesson on.  </a:t>
            </a:r>
            <a:endParaRPr lang="en-AU" dirty="0">
              <a:solidFill>
                <a:srgbClr val="000000"/>
              </a:solidFill>
              <a:latin typeface="Calibri"/>
              <a:cs typeface="Calibri"/>
            </a:endParaRPr>
          </a:p>
          <a:p>
            <a:pPr marL="171450" indent="-171450">
              <a:buFont typeface="Arial" panose="020B0604020202020204" pitchFamily="34" charset="0"/>
              <a:buChar char="•"/>
            </a:pPr>
            <a:r>
              <a:rPr lang="en-AU" dirty="0">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dirty="0">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dirty="0">
              <a:solidFill>
                <a:srgbClr val="000000"/>
              </a:solidFill>
              <a:latin typeface="Calibri"/>
              <a:ea typeface="Calibri"/>
              <a:cs typeface="Calibri"/>
            </a:endParaRPr>
          </a:p>
          <a:p>
            <a:pPr marL="171450" indent="-171450">
              <a:buFont typeface="Arial,Sans-Serif" panose="020B0604020202020204" pitchFamily="34" charset="0"/>
              <a:buChar char="•"/>
            </a:pPr>
            <a:endParaRPr lang="en-AU">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Add</a:t>
            </a:r>
            <a:r>
              <a:rPr lang="en-US" dirty="0"/>
              <a:t> images of the books you have in your library for each of the groups so students can point to the board when discussing their decisions</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3096029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 writing a diary entry from the perspective of a child whose friend was removed, using the knowledge and understanding we gained in activity 1.</a:t>
            </a:r>
          </a:p>
          <a:p>
            <a:endParaRPr lang="en-US" dirty="0">
              <a:cs typeface="Calibri"/>
            </a:endParaRPr>
          </a:p>
          <a:p>
            <a:r>
              <a:rPr lang="en-US" b="1">
                <a:cs typeface="Calibri"/>
              </a:rPr>
              <a:t>Resources</a:t>
            </a:r>
          </a:p>
          <a:p>
            <a:pPr marL="171450" indent="-171450">
              <a:buFont typeface="Arial"/>
              <a:buChar char="•"/>
            </a:pPr>
            <a:r>
              <a:rPr lang="en-US" dirty="0"/>
              <a:t>Diary entry examples, such as:</a:t>
            </a:r>
            <a:endParaRPr lang="en-US" dirty="0">
              <a:cs typeface="Calibri"/>
            </a:endParaRPr>
          </a:p>
          <a:p>
            <a:pPr lvl="1" indent="-171450">
              <a:buFont typeface="Arial"/>
              <a:buChar char="•"/>
            </a:pPr>
            <a:r>
              <a:rPr lang="en-US" i="1"/>
              <a:t>Hiding</a:t>
            </a:r>
            <a:r>
              <a:rPr lang="en-US"/>
              <a:t> by David Simmons, in Remembered by Heart by Sally Morgan.</a:t>
            </a:r>
          </a:p>
          <a:p>
            <a:pPr lvl="1" indent="-171450">
              <a:buFont typeface="Arial"/>
              <a:buChar char="•"/>
            </a:pPr>
            <a:r>
              <a:rPr lang="en-US" dirty="0">
                <a:hlinkClick r:id="rId3"/>
              </a:rPr>
              <a:t>Ann Curthoys’ Diaries</a:t>
            </a:r>
            <a:r>
              <a:rPr lang="en-US"/>
              <a:t>.</a:t>
            </a:r>
          </a:p>
          <a:p>
            <a:pPr lvl="1" indent="-171450">
              <a:buFont typeface="Arial"/>
              <a:buChar char="•"/>
            </a:pPr>
            <a:r>
              <a:rPr lang="en-US" dirty="0">
                <a:hlinkClick r:id="rId4"/>
              </a:rPr>
              <a:t>The Stolen Generation: motherhood in black and white</a:t>
            </a:r>
            <a:r>
              <a:rPr lang="en-US"/>
              <a:t>.</a:t>
            </a:r>
          </a:p>
          <a:p>
            <a:pPr lvl="1" indent="-171450">
              <a:buFont typeface="Arial"/>
              <a:buChar char="•"/>
            </a:pPr>
            <a:r>
              <a:rPr lang="en-US" dirty="0">
                <a:hlinkClick r:id="rId5"/>
              </a:rPr>
              <a:t>Cook’s Journal – Diary Entries</a:t>
            </a:r>
            <a:r>
              <a:rPr lang="en-US"/>
              <a:t>.</a:t>
            </a:r>
          </a:p>
          <a:p>
            <a:pPr lvl="1" indent="-171450">
              <a:buFont typeface="Arial"/>
              <a:buChar char="•"/>
            </a:pPr>
            <a:r>
              <a:rPr lang="en-US" dirty="0">
                <a:hlinkClick r:id="rId6"/>
              </a:rPr>
              <a:t>Indigenous Anzacs – letters home from Aboriginal soldiers</a:t>
            </a:r>
            <a:r>
              <a:rPr lang="en-US"/>
              <a:t>.</a:t>
            </a:r>
            <a:endParaRPr lang="en-US">
              <a:cs typeface="Calibri" panose="020F0502020204030204"/>
            </a:endParaRPr>
          </a:p>
          <a:p>
            <a:pPr marL="171450" indent="-171450">
              <a:buFont typeface="Arial"/>
              <a:buChar char="•"/>
            </a:pPr>
            <a:r>
              <a:rPr lang="en-US" dirty="0"/>
              <a:t>Diary entry checklist (Worksheet 3).</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2441860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short whole class discussion on Activity 1, taking stock of student knowledge and understanding of Stolen Generations, perspectives and cultural safety.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2528291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Recap cultural safety: </a:t>
            </a:r>
          </a:p>
          <a:p>
            <a:pPr marL="171450" indent="-171450">
              <a:spcBef>
                <a:spcPts val="1000"/>
              </a:spcBef>
              <a:buFont typeface="Arial"/>
              <a:buChar char="•"/>
            </a:pPr>
            <a:r>
              <a:rPr lang="en-US"/>
              <a:t>A culturally safe classroom environment relies on open-mindedness, respect and honest communication. </a:t>
            </a:r>
          </a:p>
          <a:p>
            <a:pPr marL="171450" indent="-171450">
              <a:spcBef>
                <a:spcPts val="1000"/>
              </a:spcBef>
              <a:buFont typeface="Arial"/>
              <a:buChar char="•"/>
            </a:pPr>
            <a:r>
              <a:rPr lang="en-US" dirty="0"/>
              <a:t>For a discussion to be culturally safe, participants should be mindful of their privilege, whether it be gender, race, sexuality, social class, education, physical ability or mental health etc.</a:t>
            </a:r>
            <a:endParaRPr lang="en-US" dirty="0">
              <a:cs typeface="Calibri"/>
            </a:endParaRPr>
          </a:p>
          <a:p>
            <a:pPr>
              <a:spcBef>
                <a:spcPts val="1000"/>
              </a:spcBef>
            </a:pPr>
            <a:endParaRPr lang="en-US" dirty="0">
              <a:cs typeface="Calibri"/>
            </a:endParaRPr>
          </a:p>
          <a:p>
            <a:pPr>
              <a:spcBef>
                <a:spcPts val="1000"/>
              </a:spcBef>
            </a:pPr>
            <a:r>
              <a:rPr lang="en-US" dirty="0">
                <a:cs typeface="Calibri"/>
              </a:rPr>
              <a:t>Image credit: </a:t>
            </a:r>
            <a:r>
              <a:rPr lang="en-US" dirty="0" err="1">
                <a:cs typeface="Calibri"/>
              </a:rPr>
              <a:t>Sketchify</a:t>
            </a:r>
            <a:r>
              <a:rPr lang="en-US" dirty="0">
                <a:cs typeface="Calibri"/>
              </a:rPr>
              <a:t> from Canva</a:t>
            </a: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428734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cs typeface="Calibri"/>
              </a:rPr>
              <a:t>If students need examples to start them off, you might begin to show a few items on the list before the think/pair/share activity</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1089226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Read </a:t>
            </a:r>
            <a:r>
              <a:rPr lang="en-US" i="1" dirty="0"/>
              <a:t>Hiding</a:t>
            </a:r>
            <a:r>
              <a:rPr lang="en-US" dirty="0"/>
              <a:t> by David Simmons as a class.</a:t>
            </a:r>
          </a:p>
          <a:p>
            <a:pPr>
              <a:spcBef>
                <a:spcPts val="1000"/>
              </a:spcBef>
            </a:pPr>
            <a:endParaRPr lang="en-US">
              <a:cs typeface="Calibri" panose="020F0502020204030204"/>
            </a:endParaRPr>
          </a:p>
          <a:p>
            <a:pPr>
              <a:spcBef>
                <a:spcPts val="1000"/>
              </a:spcBef>
            </a:pPr>
            <a:r>
              <a:rPr lang="en-US" dirty="0"/>
              <a:t>Guide students to consider experiences and perspectives of children who were friends with Stolen Generations survivors before they were removed from their families.</a:t>
            </a: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2259706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diary entry examples, have students </a:t>
            </a:r>
            <a:r>
              <a:rPr lang="en-US" dirty="0" err="1"/>
              <a:t>analyse</a:t>
            </a:r>
            <a:r>
              <a:rPr lang="en-US" dirty="0"/>
              <a:t> one diary entry in small groups. Remind students of the importance of understanding </a:t>
            </a:r>
            <a:r>
              <a:rPr lang="en-US" b="1" dirty="0"/>
              <a:t>perspectives</a:t>
            </a:r>
            <a:r>
              <a:rPr lang="en-US" dirty="0"/>
              <a:t> when reading these diaries.</a:t>
            </a:r>
          </a:p>
          <a:p>
            <a:endParaRPr lang="en-US" dirty="0"/>
          </a:p>
          <a:p>
            <a:r>
              <a:rPr lang="en-US" dirty="0"/>
              <a:t>Facilitate whole class discussion about perspectives and language conventions present in diary entry examples.</a:t>
            </a:r>
            <a:endParaRPr lang="en-US" dirty="0">
              <a:cs typeface="Calibri"/>
            </a:endParaRPr>
          </a:p>
          <a:p>
            <a:pPr>
              <a:spcBef>
                <a:spcPts val="1000"/>
              </a:spcBef>
            </a:pPr>
            <a:endParaRPr lang="en-US" dirty="0">
              <a:cs typeface="Calibri"/>
            </a:endParaRPr>
          </a:p>
          <a:p>
            <a:pPr>
              <a:spcBef>
                <a:spcPts val="1000"/>
              </a:spcBef>
            </a:pPr>
            <a:r>
              <a:rPr lang="en-US" dirty="0">
                <a:cs typeface="Calibri"/>
              </a:rPr>
              <a:t>Ann </a:t>
            </a:r>
            <a:r>
              <a:rPr lang="en-US" dirty="0" err="1">
                <a:cs typeface="Calibri"/>
              </a:rPr>
              <a:t>Curthoys</a:t>
            </a:r>
            <a:r>
              <a:rPr lang="en-US" dirty="0">
                <a:cs typeface="Calibri"/>
              </a:rPr>
              <a:t>' diary: </a:t>
            </a:r>
            <a:r>
              <a:rPr lang="en-US" dirty="0">
                <a:hlinkClick r:id="rId3"/>
              </a:rPr>
              <a:t>https://aiatsis.gov.au/collection/featured-collections/ann-curthoys-diaries</a:t>
            </a:r>
            <a:r>
              <a:rPr lang="en-US" dirty="0"/>
              <a:t> </a:t>
            </a:r>
            <a:endParaRPr lang="en-US"/>
          </a:p>
          <a:p>
            <a:pPr>
              <a:spcBef>
                <a:spcPts val="1000"/>
              </a:spcBef>
            </a:pPr>
            <a:r>
              <a:rPr lang="en-US" dirty="0">
                <a:cs typeface="Calibri"/>
              </a:rPr>
              <a:t>The Stolen Generation: motherhood in black and white: </a:t>
            </a:r>
            <a:r>
              <a:rPr lang="en-US" dirty="0">
                <a:hlinkClick r:id="rId4"/>
              </a:rPr>
              <a:t>http://www.auswhn.org.au/blog/stolen-generation-motherhood-black-white/</a:t>
            </a:r>
            <a:r>
              <a:rPr lang="en-US" dirty="0"/>
              <a:t> </a:t>
            </a:r>
            <a:endParaRPr lang="en-US" dirty="0">
              <a:cs typeface="Calibri"/>
            </a:endParaRPr>
          </a:p>
          <a:p>
            <a:pPr>
              <a:spcBef>
                <a:spcPts val="1000"/>
              </a:spcBef>
            </a:pPr>
            <a:r>
              <a:rPr lang="en-US" dirty="0">
                <a:cs typeface="Calibri"/>
              </a:rPr>
              <a:t>Cook's Journal: </a:t>
            </a:r>
            <a:r>
              <a:rPr lang="en-US" dirty="0">
                <a:hlinkClick r:id="rId5"/>
              </a:rPr>
              <a:t>https://webarchive.nla.gov.au/awa/20110403094436/http://southseas.nla.gov.au/journals/cook/17700429.html</a:t>
            </a:r>
            <a:r>
              <a:rPr lang="en-US" dirty="0"/>
              <a:t> </a:t>
            </a:r>
            <a:endParaRPr lang="en-US" dirty="0">
              <a:cs typeface="Calibri"/>
            </a:endParaRPr>
          </a:p>
          <a:p>
            <a:pPr>
              <a:spcBef>
                <a:spcPts val="1000"/>
              </a:spcBef>
            </a:pPr>
            <a:r>
              <a:rPr lang="en-US" dirty="0">
                <a:cs typeface="Calibri"/>
              </a:rPr>
              <a:t>Indigenous Anzacs – letters home from Aboriginal soldiers: </a:t>
            </a:r>
            <a:r>
              <a:rPr lang="en-US" dirty="0">
                <a:hlinkClick r:id="rId6"/>
              </a:rPr>
              <a:t>https://www.abc.net.au/news/2017-04-24/revealing-letters-home-from-aboriginal-diggers-sent-during-wwi/8466938</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811374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ea typeface="Calibri"/>
                <a:cs typeface="Calibri"/>
              </a:rPr>
              <a:t>Guide students through the steps to creating their diary entry</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1664032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Guide students through the steps to creating their diary entry</a:t>
            </a:r>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3893415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Guide students through the steps to creating their diary entry</a:t>
            </a:r>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71480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Guide students through the steps to creating their diary entry</a:t>
            </a:r>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519662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panose="020F0502020204030204"/>
              </a:rPr>
              <a:t>Instruct students to submit to you when the diary entry is complete.</a:t>
            </a:r>
          </a:p>
          <a:p>
            <a:pPr>
              <a:spcBef>
                <a:spcPts val="1000"/>
              </a:spcBef>
            </a:pPr>
            <a:endParaRPr lang="en-US">
              <a:cs typeface="Calibri" panose="020F0502020204030204"/>
            </a:endParaRPr>
          </a:p>
          <a:p>
            <a:pPr>
              <a:spcBef>
                <a:spcPts val="1000"/>
              </a:spcBef>
            </a:pPr>
            <a:r>
              <a:rPr lang="en-US" dirty="0">
                <a:cs typeface="Calibri" panose="020F0502020204030204"/>
              </a:rPr>
              <a:t>End the class with a debrief about any feelings that may have come up during the lesson and remind them about in-school support systems.</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289740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three or four students to read out their diary entries to the class. Peers provide feedback on emotive and descriptive language used to represent perspective.</a:t>
            </a:r>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2689175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in pairs, you are going to produce an advertisement for The Story of The Healing Foundation video.</a:t>
            </a:r>
          </a:p>
          <a:p>
            <a:endParaRPr lang="en-US" dirty="0">
              <a:cs typeface="Calibri"/>
            </a:endParaRPr>
          </a:p>
          <a:p>
            <a:r>
              <a:rPr lang="en-US" b="1" dirty="0">
                <a:cs typeface="Calibri"/>
              </a:rPr>
              <a:t>Resources</a:t>
            </a:r>
          </a:p>
          <a:p>
            <a:pPr marL="171450" indent="-171450">
              <a:buFont typeface="Arial"/>
              <a:buChar char="•"/>
            </a:pPr>
            <a:r>
              <a:rPr lang="en-US" dirty="0">
                <a:hlinkClick r:id="rId3"/>
              </a:rPr>
              <a:t>The Story of The Healing Foundation</a:t>
            </a:r>
            <a:r>
              <a:rPr lang="en-US"/>
              <a:t>.</a:t>
            </a:r>
          </a:p>
          <a:p>
            <a:pPr marL="171450" indent="-171450">
              <a:buFont typeface="Arial"/>
              <a:buChar char="•"/>
            </a:pPr>
            <a:r>
              <a:rPr lang="en-US" dirty="0"/>
              <a:t>Video transcript (Appendix 2).</a:t>
            </a:r>
            <a:endParaRPr lang="en-US" dirty="0">
              <a:cs typeface="Calibri"/>
            </a:endParaRPr>
          </a:p>
          <a:p>
            <a:pPr marL="171450" indent="-171450">
              <a:buFont typeface="Arial"/>
              <a:buChar char="•"/>
            </a:pPr>
            <a:r>
              <a:rPr lang="en-US"/>
              <a:t>Question sheet (Worksheet 4).</a:t>
            </a:r>
          </a:p>
          <a:p>
            <a:pPr marL="171450" indent="-171450">
              <a:buFont typeface="Arial"/>
              <a:buChar char="•"/>
            </a:pPr>
            <a:r>
              <a:rPr lang="en-US" dirty="0">
                <a:hlinkClick r:id="rId4"/>
              </a:rPr>
              <a:t>Printed images from The Story of The Healing Foundation video</a:t>
            </a:r>
            <a:r>
              <a:rPr lang="en-US"/>
              <a:t> (see Appendix 3).</a:t>
            </a:r>
          </a:p>
          <a:p>
            <a:pPr marL="171450" indent="-171450">
              <a:buFont typeface="Arial"/>
              <a:buChar char="•"/>
            </a:pPr>
            <a:r>
              <a:rPr lang="en-US" dirty="0"/>
              <a:t>A3 cardboard, </a:t>
            </a:r>
            <a:r>
              <a:rPr lang="en-US" dirty="0" err="1"/>
              <a:t>coloured</a:t>
            </a:r>
            <a:r>
              <a:rPr lang="en-US" dirty="0"/>
              <a:t> paper, markers, pencils, scissors, glue.</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1304705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Define any words as needed for your class.</a:t>
            </a:r>
          </a:p>
          <a:p>
            <a:endParaRPr lang="en-AU">
              <a:cs typeface="Calibri"/>
            </a:endParaRPr>
          </a:p>
          <a:p>
            <a:r>
              <a:rPr lang="en-AU">
                <a:cs typeface="Calibri"/>
              </a:rPr>
              <a:t>This slide is to give students context for what they should be focusing on when watching the video</a:t>
            </a:r>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165269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Link: </a:t>
            </a:r>
            <a:r>
              <a:rPr lang="en-US" dirty="0">
                <a:hlinkClick r:id="rId3"/>
              </a:rPr>
              <a:t>https://www.youtube.com/watch?v=zDN7R6qRpUg</a:t>
            </a:r>
            <a:r>
              <a:rPr lang="en-US" dirty="0"/>
              <a:t> </a:t>
            </a:r>
            <a:endParaRPr lang="en-US" dirty="0">
              <a:cs typeface="Calibri" panose="020F0502020204030204"/>
            </a:endParaRPr>
          </a:p>
          <a:p>
            <a:pPr>
              <a:spcBef>
                <a:spcPts val="1000"/>
              </a:spcBef>
            </a:pPr>
            <a:endParaRPr lang="en-US">
              <a:cs typeface="Calibri" panose="020F0502020204030204"/>
            </a:endParaRPr>
          </a:p>
          <a:p>
            <a:pPr>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3737828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For the first activity: Distribute Worksheet 4: Question sheet – Year 7</a:t>
            </a:r>
          </a:p>
          <a:p>
            <a:pPr>
              <a:spcBef>
                <a:spcPts val="1000"/>
              </a:spcBef>
            </a:pPr>
            <a:endParaRPr lang="en-US" dirty="0">
              <a:cs typeface="Calibri"/>
            </a:endParaRPr>
          </a:p>
          <a:p>
            <a:pPr>
              <a:spcBef>
                <a:spcPts val="1000"/>
              </a:spcBef>
            </a:pPr>
            <a:r>
              <a:rPr lang="en-US" dirty="0">
                <a:cs typeface="Calibri"/>
              </a:rPr>
              <a:t>Once students have completed – discuss answers and themes with the class</a:t>
            </a:r>
            <a:endParaRPr lang="en-US" dirty="0"/>
          </a:p>
          <a:p>
            <a:pPr>
              <a:spcBef>
                <a:spcPts val="1000"/>
              </a:spcBef>
            </a:pPr>
            <a:endParaRPr lang="en-US">
              <a:cs typeface="Calibri"/>
            </a:endParaRPr>
          </a:p>
          <a:p>
            <a:pPr>
              <a:spcBef>
                <a:spcPts val="1000"/>
              </a:spcBef>
            </a:pPr>
            <a:r>
              <a:rPr lang="en-US" dirty="0">
                <a:cs typeface="Calibri"/>
              </a:rPr>
              <a:t>Distribute Transcript for the third activity</a:t>
            </a:r>
          </a:p>
          <a:p>
            <a:pPr>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36</a:t>
            </a:fld>
            <a:endParaRPr lang="en-AU"/>
          </a:p>
        </p:txBody>
      </p:sp>
    </p:spTree>
    <p:extLst>
      <p:ext uri="{BB962C8B-B14F-4D97-AF65-F5344CB8AC3E}">
        <p14:creationId xmlns:p14="http://schemas.microsoft.com/office/powerpoint/2010/main" val="124340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37</a:t>
            </a:fld>
            <a:endParaRPr lang="en-AU"/>
          </a:p>
        </p:txBody>
      </p:sp>
    </p:spTree>
    <p:extLst>
      <p:ext uri="{BB962C8B-B14F-4D97-AF65-F5344CB8AC3E}">
        <p14:creationId xmlns:p14="http://schemas.microsoft.com/office/powerpoint/2010/main" val="1888431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students where their posters will be displayed when they're finished. Allow students time in this lesson or next lesson to look at each other's posters</a:t>
            </a:r>
          </a:p>
        </p:txBody>
      </p:sp>
      <p:sp>
        <p:nvSpPr>
          <p:cNvPr id="4" name="Slide Number Placeholder 3"/>
          <p:cNvSpPr>
            <a:spLocks noGrp="1"/>
          </p:cNvSpPr>
          <p:nvPr>
            <p:ph type="sldNum" sz="quarter" idx="5"/>
          </p:nvPr>
        </p:nvSpPr>
        <p:spPr/>
        <p:txBody>
          <a:bodyPr/>
          <a:lstStyle/>
          <a:p>
            <a:fld id="{3FB9F427-FC02-4E29-B27A-E11F9C680BCA}" type="slidenum">
              <a:rPr lang="en-AU" smtClean="0"/>
              <a:t>38</a:t>
            </a:fld>
            <a:endParaRPr lang="en-AU"/>
          </a:p>
        </p:txBody>
      </p:sp>
    </p:spTree>
    <p:extLst>
      <p:ext uri="{BB962C8B-B14F-4D97-AF65-F5344CB8AC3E}">
        <p14:creationId xmlns:p14="http://schemas.microsoft.com/office/powerpoint/2010/main" val="2590525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everything we've learnt, we will be writing persuasive letters to the Minister for Education, calling for The Healing Foundation's Stolen Generations Resource Kit for Teachers and Students to be compulsory in all schools.</a:t>
            </a:r>
          </a:p>
          <a:p>
            <a:endParaRPr lang="en-US" dirty="0">
              <a:cs typeface="Calibri"/>
            </a:endParaRPr>
          </a:p>
          <a:p>
            <a:r>
              <a:rPr lang="en-US" b="1">
                <a:cs typeface="Calibri"/>
              </a:rPr>
              <a:t>Resources</a:t>
            </a:r>
            <a:endParaRPr lang="en-US" dirty="0">
              <a:cs typeface="Calibri"/>
            </a:endParaRPr>
          </a:p>
          <a:p>
            <a:pPr marL="171450" indent="-171450">
              <a:buFont typeface="Arial"/>
              <a:buChar char="•"/>
            </a:pPr>
            <a:r>
              <a:rPr lang="en-US"/>
              <a:t>Video: </a:t>
            </a:r>
            <a:r>
              <a:rPr lang="en-US" dirty="0">
                <a:hlinkClick r:id="rId3"/>
              </a:rPr>
              <a:t>What is History for?</a:t>
            </a:r>
            <a:endParaRPr lang="en-US" dirty="0">
              <a:cs typeface="Calibri"/>
              <a:hlinkClick r:id="rId3"/>
            </a:endParaRPr>
          </a:p>
          <a:p>
            <a:pPr marL="171450" indent="-171450">
              <a:buFont typeface="Arial"/>
              <a:buChar char="•"/>
            </a:pPr>
            <a:r>
              <a:rPr lang="en-US" dirty="0">
                <a:hlinkClick r:id="rId4"/>
              </a:rPr>
              <a:t>Persuasive letter writing infographic</a:t>
            </a:r>
            <a:r>
              <a:rPr lang="en-US"/>
              <a:t>.</a:t>
            </a:r>
          </a:p>
          <a:p>
            <a:pPr marL="171450" indent="-171450">
              <a:buFont typeface="Arial"/>
              <a:buChar char="•"/>
            </a:pPr>
            <a:r>
              <a:rPr lang="en-US"/>
              <a:t>Persuasive letter writing examples, such as:</a:t>
            </a:r>
          </a:p>
          <a:p>
            <a:pPr lvl="1" indent="-171450">
              <a:buFont typeface="Arial"/>
              <a:buChar char="•"/>
            </a:pPr>
            <a:r>
              <a:rPr lang="en-US" dirty="0">
                <a:hlinkClick r:id="rId5"/>
              </a:rPr>
              <a:t>Yirrkala Bark Petitions</a:t>
            </a:r>
            <a:r>
              <a:rPr lang="en-US"/>
              <a:t>.</a:t>
            </a:r>
          </a:p>
          <a:p>
            <a:pPr lvl="1" indent="-171450">
              <a:buFont typeface="Arial"/>
              <a:buChar char="•"/>
            </a:pPr>
            <a:r>
              <a:rPr lang="en-US" dirty="0">
                <a:hlinkClick r:id="rId6"/>
              </a:rPr>
              <a:t>The huge debt that we owe to Aborigines</a:t>
            </a:r>
            <a:r>
              <a:rPr lang="en-US"/>
              <a:t>.</a:t>
            </a:r>
          </a:p>
          <a:p>
            <a:pPr lvl="1" indent="-171450">
              <a:buFont typeface="Arial"/>
              <a:buChar char="•"/>
            </a:pPr>
            <a:r>
              <a:rPr lang="en-US" dirty="0">
                <a:hlinkClick r:id="rId7"/>
              </a:rPr>
              <a:t>Social Justice Report – National Apology</a:t>
            </a:r>
            <a:r>
              <a:rPr lang="en-US"/>
              <a:t>.</a:t>
            </a:r>
          </a:p>
          <a:p>
            <a:pPr lvl="1" indent="-171450">
              <a:buFont typeface="Arial"/>
              <a:buChar char="•"/>
            </a:pPr>
            <a:r>
              <a:rPr lang="en-US" dirty="0">
                <a:hlinkClick r:id="rId8"/>
              </a:rPr>
              <a:t>Open letter to the Minister for Education</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39</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a:p>
            <a:endParaRPr lang="en-US" dirty="0">
              <a:cs typeface="Calibri"/>
            </a:endParaRPr>
          </a:p>
          <a:p>
            <a:r>
              <a:rPr lang="en-US" dirty="0"/>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Link: </a:t>
            </a:r>
            <a:r>
              <a:rPr lang="en-US">
                <a:hlinkClick r:id="rId3"/>
              </a:rPr>
              <a:t>https://www.youtube.com/watch?v=hLE-5ElGlPM</a:t>
            </a:r>
            <a:r>
              <a:rPr lang="en-US"/>
              <a:t> </a:t>
            </a:r>
            <a:endParaRPr lang="en-US">
              <a:cs typeface="Calibri" panose="020F0502020204030204"/>
            </a:endParaRPr>
          </a:p>
          <a:p>
            <a:pPr>
              <a:spcBef>
                <a:spcPts val="1000"/>
              </a:spcBef>
            </a:pPr>
            <a:endParaRPr lang="en-US">
              <a:cs typeface="Calibri" panose="020F0502020204030204"/>
            </a:endParaRPr>
          </a:p>
          <a:p>
            <a:pPr>
              <a:spcBef>
                <a:spcPts val="1000"/>
              </a:spcBef>
            </a:pP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40</a:t>
            </a:fld>
            <a:endParaRPr lang="en-AU"/>
          </a:p>
        </p:txBody>
      </p:sp>
    </p:spTree>
    <p:extLst>
      <p:ext uri="{BB962C8B-B14F-4D97-AF65-F5344CB8AC3E}">
        <p14:creationId xmlns:p14="http://schemas.microsoft.com/office/powerpoint/2010/main" val="2958996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Link: </a:t>
            </a:r>
            <a:r>
              <a:rPr lang="en-US">
                <a:hlinkClick r:id="rId3"/>
              </a:rPr>
              <a:t>https://www.youtube.com/watch?v=hLE-5ElGlPM</a:t>
            </a:r>
            <a:r>
              <a:rPr lang="en-US"/>
              <a:t> </a:t>
            </a:r>
            <a:endParaRPr lang="en-US">
              <a:cs typeface="Calibri" panose="020F0502020204030204"/>
            </a:endParaRPr>
          </a:p>
          <a:p>
            <a:pPr>
              <a:spcBef>
                <a:spcPts val="1000"/>
              </a:spcBef>
            </a:pPr>
            <a:endParaRPr lang="en-US">
              <a:cs typeface="Calibri" panose="020F0502020204030204"/>
            </a:endParaRPr>
          </a:p>
          <a:p>
            <a:pPr>
              <a:spcBef>
                <a:spcPts val="1000"/>
              </a:spcBef>
            </a:pPr>
            <a:r>
              <a:rPr lang="en-US"/>
              <a:t>Facilitate whole class discussion about the importance of learning about all aspects of Australia’s history in the classroom. Students consider how education can shape perspectives of history, society and culture.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41</a:t>
            </a:fld>
            <a:endParaRPr lang="en-AU"/>
          </a:p>
        </p:txBody>
      </p:sp>
    </p:spTree>
    <p:extLst>
      <p:ext uri="{BB962C8B-B14F-4D97-AF65-F5344CB8AC3E}">
        <p14:creationId xmlns:p14="http://schemas.microsoft.com/office/powerpoint/2010/main" val="4012374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RECAP:</a:t>
            </a:r>
          </a:p>
          <a:p>
            <a:pPr>
              <a:spcBef>
                <a:spcPts val="1000"/>
              </a:spcBef>
            </a:pPr>
            <a:r>
              <a:rPr lang="en-US" dirty="0">
                <a:cs typeface="Calibri"/>
              </a:rPr>
              <a:t>Ask students what they have learnt so far in these activities. Use images to prompt learning. Focus on perspective and starting to build answers to the questions on the next slide: </a:t>
            </a:r>
            <a:endParaRPr lang="en-US" dirty="0">
              <a:ea typeface="Calibri"/>
              <a:cs typeface="Calibri"/>
            </a:endParaRPr>
          </a:p>
          <a:p>
            <a:pPr marL="228600" indent="-228600">
              <a:spcBef>
                <a:spcPts val="1000"/>
              </a:spcBef>
              <a:buAutoNum type="arabicPeriod"/>
            </a:pPr>
            <a:r>
              <a:rPr lang="en-US" dirty="0">
                <a:cs typeface="Calibri"/>
              </a:rPr>
              <a:t>What are social and cultural issues in Australia today?</a:t>
            </a:r>
          </a:p>
          <a:p>
            <a:pPr marL="228600" indent="-228600">
              <a:spcBef>
                <a:spcPts val="1000"/>
              </a:spcBef>
              <a:buAutoNum type="arabicPeriod"/>
            </a:pPr>
            <a:r>
              <a:rPr lang="en-US" dirty="0">
                <a:cs typeface="Calibri"/>
              </a:rPr>
              <a:t>How can we use education about the Stolen Generations to bring awareness to these issues?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42</a:t>
            </a:fld>
            <a:endParaRPr lang="en-AU"/>
          </a:p>
        </p:txBody>
      </p:sp>
    </p:spTree>
    <p:extLst>
      <p:ext uri="{BB962C8B-B14F-4D97-AF65-F5344CB8AC3E}">
        <p14:creationId xmlns:p14="http://schemas.microsoft.com/office/powerpoint/2010/main" val="3294371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cs typeface="Calibri"/>
              </a:rPr>
              <a:t>Introduce questions one at a time, using a mind map or a similar shared resource to add students ideas and thoughts as the discussion takes place.</a:t>
            </a:r>
          </a:p>
        </p:txBody>
      </p:sp>
      <p:sp>
        <p:nvSpPr>
          <p:cNvPr id="4" name="Slide Number Placeholder 3"/>
          <p:cNvSpPr>
            <a:spLocks noGrp="1"/>
          </p:cNvSpPr>
          <p:nvPr>
            <p:ph type="sldNum" sz="quarter" idx="5"/>
          </p:nvPr>
        </p:nvSpPr>
        <p:spPr/>
        <p:txBody>
          <a:bodyPr/>
          <a:lstStyle/>
          <a:p>
            <a:fld id="{3FB9F427-FC02-4E29-B27A-E11F9C680BCA}" type="slidenum">
              <a:rPr lang="en-AU" smtClean="0"/>
              <a:t>43</a:t>
            </a:fld>
            <a:endParaRPr lang="en-AU"/>
          </a:p>
        </p:txBody>
      </p:sp>
    </p:spTree>
    <p:extLst>
      <p:ext uri="{BB962C8B-B14F-4D97-AF65-F5344CB8AC3E}">
        <p14:creationId xmlns:p14="http://schemas.microsoft.com/office/powerpoint/2010/main" val="3633840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panose="020F0502020204030204"/>
              </a:rPr>
              <a:t>Link to article: </a:t>
            </a:r>
            <a:r>
              <a:rPr lang="en-US" dirty="0">
                <a:hlinkClick r:id="rId3"/>
              </a:rPr>
              <a:t>https://www.theage.com.au/national/victoria/the-huge-debt-that-we-owe-to-aborigines-20150311-141283.html</a:t>
            </a:r>
            <a:r>
              <a:rPr lang="en-US" dirty="0"/>
              <a:t> </a:t>
            </a:r>
            <a:endParaRPr lang="en-US" dirty="0">
              <a:cs typeface="Calibri" panose="020F0502020204030204"/>
            </a:endParaRPr>
          </a:p>
          <a:p>
            <a:pPr>
              <a:spcBef>
                <a:spcPts val="1000"/>
              </a:spcBef>
            </a:pPr>
            <a:endParaRPr lang="en-US">
              <a:cs typeface="Calibri" panose="020F0502020204030204"/>
            </a:endParaRPr>
          </a:p>
          <a:p>
            <a:pPr marL="171450" indent="-171450">
              <a:spcBef>
                <a:spcPts val="1000"/>
              </a:spcBef>
              <a:buFont typeface="Arial"/>
              <a:buChar char="•"/>
            </a:pPr>
            <a:r>
              <a:rPr lang="en-US"/>
              <a:t>Before </a:t>
            </a:r>
            <a:r>
              <a:rPr lang="en-US" err="1"/>
              <a:t>analysing</a:t>
            </a:r>
            <a:r>
              <a:rPr lang="en-US"/>
              <a:t> the persuasive text, facilitate a whole class discussion about the use of appropriate terms. This can be linked to students’ prior learning of cultural safety. </a:t>
            </a:r>
          </a:p>
          <a:p>
            <a:pPr marL="171450" indent="-171450">
              <a:spcBef>
                <a:spcPts val="1000"/>
              </a:spcBef>
              <a:buFont typeface="Arial"/>
              <a:buChar char="•"/>
            </a:pPr>
            <a:r>
              <a:rPr lang="en-US" err="1"/>
              <a:t>Recognise</a:t>
            </a:r>
            <a:r>
              <a:rPr lang="en-US"/>
              <a:t> that we have the privilege to gain education and awareness about which terms are appropriate to use (Aboriginal and Torres Strait Islander) and which are not (Aborigine, Native, Half-Caste etc.). </a:t>
            </a:r>
            <a:endParaRPr lang="en-US">
              <a:cs typeface="Calibri" panose="020F0502020204030204"/>
            </a:endParaRPr>
          </a:p>
          <a:p>
            <a:pPr marL="171450" indent="-171450">
              <a:spcBef>
                <a:spcPts val="1000"/>
              </a:spcBef>
              <a:buFont typeface="Arial"/>
              <a:buChar char="•"/>
            </a:pPr>
            <a:r>
              <a:rPr lang="en-US"/>
              <a:t>Acknowledge that the use of inappropriate terms does not necessarily equate to discrimination or intentional offence, but that age, socioeconomic status and geographic location all contribute to an individual’s awareness of correct terms.</a:t>
            </a:r>
            <a:endParaRPr lang="en-US">
              <a:cs typeface="Calibri" panose="020F0502020204030204"/>
            </a:endParaRPr>
          </a:p>
          <a:p>
            <a:pPr>
              <a:spcBef>
                <a:spcPts val="1000"/>
              </a:spcBef>
            </a:pPr>
            <a:endParaRPr lang="en-US">
              <a:cs typeface="Calibri" panose="020F0502020204030204"/>
            </a:endParaRPr>
          </a:p>
          <a:p>
            <a:pPr>
              <a:spcBef>
                <a:spcPts val="1000"/>
              </a:spcBef>
            </a:pPr>
            <a:r>
              <a:rPr lang="en-US" dirty="0">
                <a:cs typeface="Calibri" panose="020F0502020204030204"/>
              </a:rPr>
              <a:t>As a class, read through the text and discuss persuasive language features (begin to introduce the language features of persuasive writing)</a:t>
            </a:r>
          </a:p>
        </p:txBody>
      </p:sp>
      <p:sp>
        <p:nvSpPr>
          <p:cNvPr id="4" name="Slide Number Placeholder 3"/>
          <p:cNvSpPr>
            <a:spLocks noGrp="1"/>
          </p:cNvSpPr>
          <p:nvPr>
            <p:ph type="sldNum" sz="quarter" idx="5"/>
          </p:nvPr>
        </p:nvSpPr>
        <p:spPr/>
        <p:txBody>
          <a:bodyPr/>
          <a:lstStyle/>
          <a:p>
            <a:fld id="{3FB9F427-FC02-4E29-B27A-E11F9C680BCA}" type="slidenum">
              <a:rPr lang="en-AU" smtClean="0"/>
              <a:t>44</a:t>
            </a:fld>
            <a:endParaRPr lang="en-AU"/>
          </a:p>
        </p:txBody>
      </p:sp>
    </p:spTree>
    <p:extLst>
      <p:ext uri="{BB962C8B-B14F-4D97-AF65-F5344CB8AC3E}">
        <p14:creationId xmlns:p14="http://schemas.microsoft.com/office/powerpoint/2010/main" val="2354589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cs typeface="Calibri"/>
              </a:rPr>
              <a:t>Include any features of persuasive writing that your class is already familiar with such as metaphor, hyperbole, statistics, repetition, alliteration, inclusive &amp; exclusive language, and rhetorical questions</a:t>
            </a:r>
          </a:p>
          <a:p>
            <a:pPr>
              <a:spcBef>
                <a:spcPts val="1000"/>
              </a:spcBef>
            </a:pPr>
            <a:endParaRPr lang="en-US">
              <a:cs typeface="Calibri"/>
            </a:endParaRPr>
          </a:p>
          <a:p>
            <a:pPr>
              <a:spcBef>
                <a:spcPts val="1000"/>
              </a:spcBef>
            </a:pPr>
            <a:r>
              <a:rPr lang="en-US">
                <a:cs typeface="Calibri"/>
              </a:rPr>
              <a:t>Distribute examples of persuasive letters and have students work in small groups to identify the features on the slide.</a:t>
            </a:r>
          </a:p>
          <a:p>
            <a:pPr>
              <a:spcBef>
                <a:spcPts val="1000"/>
              </a:spcBef>
            </a:pPr>
            <a:endParaRPr lang="en-US">
              <a:cs typeface="Calibri"/>
            </a:endParaRPr>
          </a:p>
          <a:p>
            <a:pPr>
              <a:spcBef>
                <a:spcPts val="1000"/>
              </a:spcBef>
            </a:pPr>
            <a:r>
              <a:rPr lang="en-US">
                <a:cs typeface="Calibri"/>
              </a:rPr>
              <a:t>Links: </a:t>
            </a:r>
          </a:p>
          <a:p>
            <a:pPr>
              <a:spcBef>
                <a:spcPts val="1000"/>
              </a:spcBef>
            </a:pPr>
            <a:r>
              <a:rPr lang="en-US" err="1">
                <a:cs typeface="Calibri"/>
              </a:rPr>
              <a:t>Yirrkala</a:t>
            </a:r>
            <a:r>
              <a:rPr lang="en-US">
                <a:cs typeface="Calibri"/>
              </a:rPr>
              <a:t> Bark Petitions: </a:t>
            </a:r>
            <a:r>
              <a:rPr lang="en-US">
                <a:hlinkClick r:id="rId3"/>
              </a:rPr>
              <a:t>https://www.sbs.com.au/nitv/article/the-yirrkala-bark-petitions/44khztxiy</a:t>
            </a:r>
            <a:r>
              <a:rPr lang="en-US"/>
              <a:t> </a:t>
            </a:r>
            <a:endParaRPr lang="en-US">
              <a:cs typeface="Calibri"/>
            </a:endParaRPr>
          </a:p>
          <a:p>
            <a:pPr>
              <a:spcBef>
                <a:spcPts val="1000"/>
              </a:spcBef>
            </a:pPr>
            <a:r>
              <a:rPr lang="en-US">
                <a:cs typeface="Calibri"/>
              </a:rPr>
              <a:t>Social Justice Report 1998 Letter to the Editor: </a:t>
            </a:r>
            <a:r>
              <a:rPr lang="en-US">
                <a:hlinkClick r:id="rId4"/>
              </a:rPr>
              <a:t>https://humanrights.gov.au/our-work/social-justice-report-1998-appendix-1-letters-editor</a:t>
            </a:r>
            <a:r>
              <a:rPr lang="en-US"/>
              <a:t> </a:t>
            </a:r>
          </a:p>
          <a:p>
            <a:pPr>
              <a:spcBef>
                <a:spcPts val="1000"/>
              </a:spcBef>
            </a:pPr>
            <a:r>
              <a:rPr lang="en-US">
                <a:cs typeface="Calibri"/>
              </a:rPr>
              <a:t>The huge debt that we owe to Aborigines: </a:t>
            </a:r>
            <a:r>
              <a:rPr lang="en-US">
                <a:hlinkClick r:id="rId5"/>
              </a:rPr>
              <a:t>https://www.theage.com.au/national/victoria/the-huge-debt-that-we-owe-to-aborigines-20150311-141283.html</a:t>
            </a:r>
            <a:r>
              <a:rPr lang="en-US"/>
              <a:t> </a:t>
            </a:r>
          </a:p>
          <a:p>
            <a:pPr>
              <a:spcBef>
                <a:spcPts val="1000"/>
              </a:spcBef>
            </a:pPr>
            <a:r>
              <a:rPr lang="en-US">
                <a:cs typeface="Calibri"/>
              </a:rPr>
              <a:t>Open letter to Minister for Education: </a:t>
            </a:r>
            <a:r>
              <a:rPr lang="en-US">
                <a:hlinkClick r:id="rId6"/>
              </a:rPr>
              <a:t>https://www.aare.edu.au/blog/?p=472</a:t>
            </a:r>
            <a:r>
              <a:rPr lang="en-US"/>
              <a:t> </a:t>
            </a:r>
          </a:p>
          <a:p>
            <a:pPr>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45</a:t>
            </a:fld>
            <a:endParaRPr lang="en-AU"/>
          </a:p>
        </p:txBody>
      </p:sp>
    </p:spTree>
    <p:extLst>
      <p:ext uri="{BB962C8B-B14F-4D97-AF65-F5344CB8AC3E}">
        <p14:creationId xmlns:p14="http://schemas.microsoft.com/office/powerpoint/2010/main" val="4001860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cs typeface="Calibri"/>
              </a:rPr>
              <a:t>You</a:t>
            </a:r>
            <a:r>
              <a:rPr lang="en-US" dirty="0"/>
              <a:t> may choose to include the name of the current Minister in your state or in Federal Government.</a:t>
            </a:r>
          </a:p>
          <a:p>
            <a:pPr marL="171450" indent="-171450">
              <a:spcBef>
                <a:spcPts val="1000"/>
              </a:spcBef>
              <a:buFont typeface="Arial"/>
              <a:buChar char="•"/>
            </a:pPr>
            <a:r>
              <a:rPr lang="en-US">
                <a:cs typeface="Calibri"/>
              </a:rPr>
              <a:t>Once students have finished, get them to pair up and give each other feedback before writing their final copy.</a:t>
            </a:r>
          </a:p>
          <a:p>
            <a:pPr marL="171450" indent="-171450">
              <a:spcBef>
                <a:spcPts val="1000"/>
              </a:spcBef>
              <a:buFont typeface="Arial"/>
              <a:buChar char="•"/>
            </a:pPr>
            <a:r>
              <a:rPr lang="en-US" dirty="0">
                <a:cs typeface="Calibri"/>
              </a:rPr>
              <a:t>You may finish this activity by reading out a few of the letters, or encouraging students to post them to the Minister for Education.</a:t>
            </a:r>
            <a:endParaRPr lang="en-US" dirty="0">
              <a:ea typeface="Calibri"/>
              <a:cs typeface="Calibri"/>
            </a:endParaRPr>
          </a:p>
          <a:p>
            <a:pPr>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46</a:t>
            </a:fld>
            <a:endParaRPr lang="en-AU"/>
          </a:p>
        </p:txBody>
      </p:sp>
    </p:spTree>
    <p:extLst>
      <p:ext uri="{BB962C8B-B14F-4D97-AF65-F5344CB8AC3E}">
        <p14:creationId xmlns:p14="http://schemas.microsoft.com/office/powerpoint/2010/main" val="971785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dirty="0">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47</a:t>
            </a:fld>
            <a:endParaRPr lang="en-AU"/>
          </a:p>
        </p:txBody>
      </p:sp>
    </p:spTree>
    <p:extLst>
      <p:ext uri="{BB962C8B-B14F-4D97-AF65-F5344CB8AC3E}">
        <p14:creationId xmlns:p14="http://schemas.microsoft.com/office/powerpoint/2010/main" val="203294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dirty="0"/>
              <a:t>Update week to timeframe for these teaching activities in consideration of class schedule and activity time. </a:t>
            </a:r>
            <a:endParaRPr lang="en-US" dirty="0">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We are going to watch interviews with Stolen Generations survivors and write responses to them. We will also be </a:t>
            </a:r>
            <a:r>
              <a:rPr lang="en-US" dirty="0" err="1">
                <a:solidFill>
                  <a:srgbClr val="000000"/>
                </a:solidFill>
              </a:rPr>
              <a:t>analysing</a:t>
            </a:r>
            <a:r>
              <a:rPr lang="en-US" dirty="0">
                <a:solidFill>
                  <a:srgbClr val="000000"/>
                </a:solidFill>
              </a:rPr>
              <a:t> two picture books with contrasting perspectives on Australian history, society and culture.</a:t>
            </a:r>
            <a:endParaRPr lang="en-US" dirty="0"/>
          </a:p>
          <a:p>
            <a:endParaRPr lang="en-US" dirty="0">
              <a:solidFill>
                <a:srgbClr val="000000"/>
              </a:solidFill>
              <a:latin typeface="Calibri" panose="020F0502020204030204"/>
              <a:cs typeface="Calibri" panose="020F0502020204030204"/>
            </a:endParaRPr>
          </a:p>
          <a:p>
            <a:r>
              <a:rPr lang="en-US" b="1" dirty="0">
                <a:solidFill>
                  <a:srgbClr val="000000"/>
                </a:solidFill>
                <a:latin typeface="Calibri" panose="020F0502020204030204"/>
                <a:cs typeface="Calibri" panose="020F0502020204030204"/>
              </a:rPr>
              <a:t>Resources</a:t>
            </a:r>
            <a:endParaRPr lang="en-US" dirty="0">
              <a:solidFill>
                <a:srgbClr val="000000"/>
              </a:solidFill>
              <a:latin typeface="Calibri" panose="020F0502020204030204"/>
              <a:cs typeface="Calibri" panose="020F0502020204030204"/>
            </a:endParaRPr>
          </a:p>
          <a:p>
            <a:pPr marL="171450" indent="-171450">
              <a:buFont typeface="Arial"/>
              <a:buChar char="•"/>
            </a:pPr>
            <a:r>
              <a:rPr lang="en-US">
                <a:solidFill>
                  <a:srgbClr val="000000"/>
                </a:solidFill>
              </a:rPr>
              <a:t>Stolen Generations stories from Western Australia:</a:t>
            </a:r>
          </a:p>
          <a:p>
            <a:pPr lvl="1" indent="-171450">
              <a:buFont typeface="Arial"/>
              <a:buChar char="•"/>
            </a:pPr>
            <a:r>
              <a:rPr lang="en-US" dirty="0">
                <a:solidFill>
                  <a:srgbClr val="000000"/>
                </a:solidFill>
                <a:hlinkClick r:id="rId3"/>
              </a:rPr>
              <a:t>Bigali Hanlon</a:t>
            </a:r>
            <a:r>
              <a:rPr lang="en-US">
                <a:solidFill>
                  <a:srgbClr val="000000"/>
                </a:solidFill>
              </a:rPr>
              <a:t> (please note: language warning at 10mins).</a:t>
            </a:r>
          </a:p>
          <a:p>
            <a:pPr lvl="1" indent="-171450">
              <a:buFont typeface="Arial"/>
              <a:buChar char="•"/>
            </a:pPr>
            <a:r>
              <a:rPr lang="en-US" dirty="0">
                <a:solidFill>
                  <a:srgbClr val="000000"/>
                </a:solidFill>
                <a:hlinkClick r:id="rId4"/>
              </a:rPr>
              <a:t>Josie Boyle</a:t>
            </a:r>
            <a:r>
              <a:rPr lang="en-US">
                <a:solidFill>
                  <a:srgbClr val="000000"/>
                </a:solidFill>
              </a:rPr>
              <a:t>.</a:t>
            </a:r>
          </a:p>
          <a:p>
            <a:pPr lvl="1" indent="-171450">
              <a:buFont typeface="Arial"/>
              <a:buChar char="•"/>
            </a:pPr>
            <a:r>
              <a:rPr lang="en-US" dirty="0">
                <a:solidFill>
                  <a:srgbClr val="000000"/>
                </a:solidFill>
                <a:hlinkClick r:id="rId5"/>
              </a:rPr>
              <a:t>Alf Taylor</a:t>
            </a:r>
            <a:r>
              <a:rPr lang="en-US">
                <a:solidFill>
                  <a:srgbClr val="000000"/>
                </a:solidFill>
              </a:rPr>
              <a:t>.</a:t>
            </a:r>
            <a:endParaRPr lang="en-US">
              <a:cs typeface="Calibri" panose="020F0502020204030204"/>
            </a:endParaRPr>
          </a:p>
          <a:p>
            <a:pPr marL="171450" indent="-171450">
              <a:buFont typeface="Arial"/>
              <a:buChar char="•"/>
            </a:pPr>
            <a:r>
              <a:rPr lang="en-US" dirty="0">
                <a:solidFill>
                  <a:srgbClr val="000000"/>
                </a:solidFill>
              </a:rPr>
              <a:t>Video transcript (Appendix 1).</a:t>
            </a:r>
            <a:endParaRPr lang="en-US" dirty="0">
              <a:solidFill>
                <a:srgbClr val="000000"/>
              </a:solidFill>
              <a:cs typeface="Calibri"/>
            </a:endParaRPr>
          </a:p>
          <a:p>
            <a:pPr marL="171450" indent="-171450">
              <a:buFont typeface="Arial"/>
              <a:buChar char="•"/>
            </a:pPr>
            <a:r>
              <a:rPr lang="en-US">
                <a:solidFill>
                  <a:srgbClr val="000000"/>
                </a:solidFill>
              </a:rPr>
              <a:t>Question sheet (Worksheet 1).</a:t>
            </a:r>
          </a:p>
          <a:p>
            <a:pPr marL="171450" indent="-171450">
              <a:buFont typeface="Arial"/>
              <a:buChar char="•"/>
            </a:pPr>
            <a:r>
              <a:rPr lang="en-US">
                <a:solidFill>
                  <a:srgbClr val="000000"/>
                </a:solidFill>
              </a:rPr>
              <a:t>A range of picture books that explore Australian history/society/culture</a:t>
            </a:r>
          </a:p>
          <a:p>
            <a:pPr marL="171450" indent="-171450">
              <a:buFont typeface="Arial"/>
              <a:buChar char="•"/>
            </a:pPr>
            <a:r>
              <a:rPr lang="en-US" dirty="0">
                <a:solidFill>
                  <a:srgbClr val="000000"/>
                </a:solidFill>
              </a:rPr>
              <a:t>Picture book comparison worksheet (Worksheet 2).</a:t>
            </a:r>
            <a:endParaRPr lang="en-US" dirty="0">
              <a:cs typeface="Calibri" panose="020F0502020204030204"/>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Encourage students to share what they know about the Stolen Generations. Use the next slide to explain what happened in more detail.</a:t>
            </a: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17227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More information:</a:t>
            </a:r>
          </a:p>
          <a:p>
            <a:pPr marL="171450" indent="-171450">
              <a:spcBef>
                <a:spcPts val="1000"/>
              </a:spcBef>
              <a:buFont typeface="Arial"/>
              <a:buChar char="•"/>
            </a:pPr>
            <a:r>
              <a:rPr lang="en-US"/>
              <a:t>The Stolen Generations refers to a period in Australia’s history where First Nations children were removed from their families through government policies. </a:t>
            </a:r>
            <a:endParaRPr lang="en-US">
              <a:ea typeface="Calibri" panose="020F0502020204030204"/>
              <a:cs typeface="Calibri" panose="020F0502020204030204"/>
            </a:endParaRPr>
          </a:p>
          <a:p>
            <a:pPr marL="171450" indent="-171450">
              <a:spcBef>
                <a:spcPts val="1000"/>
              </a:spcBef>
              <a:buFont typeface="Arial"/>
              <a:buChar char="•"/>
            </a:pPr>
            <a:r>
              <a:rPr lang="en-US"/>
              <a:t>This happened from the mid-1800s to the 1970s. In the 1860s, Victoria became the first state to pass laws </a:t>
            </a:r>
            <a:r>
              <a:rPr lang="en-US" err="1"/>
              <a:t>authorising</a:t>
            </a:r>
            <a:r>
              <a:rPr lang="en-US"/>
              <a:t> the removal of First Nations children from their families. </a:t>
            </a:r>
            <a:endParaRPr lang="en-US">
              <a:ea typeface="Calibri" panose="020F0502020204030204"/>
              <a:cs typeface="Calibri" panose="020F0502020204030204"/>
            </a:endParaRPr>
          </a:p>
          <a:p>
            <a:pPr marL="171450" indent="-171450">
              <a:spcBef>
                <a:spcPts val="1000"/>
              </a:spcBef>
              <a:buFont typeface="Arial"/>
              <a:buChar char="•"/>
            </a:pPr>
            <a:r>
              <a:rPr lang="en-US"/>
              <a:t>Similar policies were later adopted by other states and territories – and by the federal government when it was established in the 1900s. </a:t>
            </a:r>
            <a:endParaRPr lang="en-US">
              <a:ea typeface="Calibri" panose="020F0502020204030204"/>
              <a:cs typeface="Calibri" panose="020F0502020204030204"/>
            </a:endParaRPr>
          </a:p>
          <a:p>
            <a:pPr marL="171450" indent="-171450">
              <a:spcBef>
                <a:spcPts val="1000"/>
              </a:spcBef>
              <a:buFont typeface="Arial"/>
              <a:buChar char="•"/>
            </a:pPr>
            <a:r>
              <a:rPr lang="en-US"/>
              <a:t>For about a century, thousands of children were taken from their families, communities and culture, many never to be returned. </a:t>
            </a:r>
            <a:endParaRPr lang="en-US">
              <a:ea typeface="Calibri" panose="020F0502020204030204"/>
              <a:cs typeface="Calibri" panose="020F0502020204030204"/>
            </a:endParaRPr>
          </a:p>
          <a:p>
            <a:pPr marL="171450" indent="-171450">
              <a:spcBef>
                <a:spcPts val="1000"/>
              </a:spcBef>
              <a:buFont typeface="Arial"/>
              <a:buChar char="•"/>
            </a:pPr>
            <a:r>
              <a:rPr lang="en-US" dirty="0"/>
              <a:t>These children are known as Stolen Generations survivors, or Stolen Children. They were taken by the police, from their homes, and on their way to or from school, and placed in more than 480 institutions, adopted or fostered by non-Indigenous people and often subjected to abuse. The children were denied all access to their culture, they were not allowed to speak their language and they were punished if they did. </a:t>
            </a:r>
            <a:endParaRPr lang="en-US" dirty="0">
              <a:ea typeface="Calibri" panose="020F0502020204030204"/>
              <a:cs typeface="Calibri" panose="020F0502020204030204"/>
            </a:endParaRPr>
          </a:p>
          <a:p>
            <a:pPr marL="171450" indent="-171450">
              <a:spcBef>
                <a:spcPts val="1000"/>
              </a:spcBef>
              <a:buFont typeface="Arial"/>
              <a:buChar char="•"/>
            </a:pPr>
            <a:r>
              <a:rPr lang="en-US"/>
              <a:t>There are currently more than 33,000 Stolen Generations survivors in Australia. More than one third of all First Nations peoples are their descendants. In Western Australia, more than half of the population have Stolen Generation links.</a:t>
            </a:r>
            <a:endParaRPr lang="en-US">
              <a:ea typeface="Calibri" panose="020F0502020204030204"/>
              <a:cs typeface="Calibri" panose="020F0502020204030204"/>
            </a:endParaRPr>
          </a:p>
          <a:p>
            <a:pPr marL="171450" indent="-171450">
              <a:buFont typeface="Arial"/>
              <a:buChar char="•"/>
            </a:pPr>
            <a:endParaRPr lang="en-AU">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31191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28/09/2023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28/09/2023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28/09/2023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28/09/2023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68kyA5zaRkM?feature=oembed"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I58RXhDkXoM?feature=oembed"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qUE2r429Sv4?feature=oembed"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zDN7R6qRpUg?feature=oembed" TargetMode="Externa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hLE-5ElGlPM?feature=oembed" TargetMode="Externa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8.png"/><Relationship Id="rId17" Type="http://schemas.openxmlformats.org/officeDocument/2006/relationships/image" Target="../media/image27.png"/><Relationship Id="rId2" Type="http://schemas.openxmlformats.org/officeDocument/2006/relationships/notesSlide" Target="../notesSlides/notesSlide42.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7.png"/><Relationship Id="rId5" Type="http://schemas.openxmlformats.org/officeDocument/2006/relationships/image" Target="../media/image36.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35.png"/><Relationship Id="rId9" Type="http://schemas.openxmlformats.org/officeDocument/2006/relationships/image" Target="../media/image5.png"/><Relationship Id="rId1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a:solidFill>
                  <a:schemeClr val="bg1"/>
                </a:solidFill>
              </a:rPr>
              <a:t>Year 7</a:t>
            </a:r>
            <a:endParaRPr lang="en-US">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400203" y="1992718"/>
            <a:ext cx="11202006" cy="206588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a:solidFill>
                  <a:srgbClr val="FFFFFF"/>
                </a:solidFill>
                <a:ea typeface="+mn-lt"/>
                <a:cs typeface="+mn-lt"/>
              </a:rPr>
              <a:t>In pairs, look at the words below and discuss what they mean. If you aren't sure of any write them down to discuss with the class.</a:t>
            </a:r>
          </a:p>
          <a:p>
            <a:pPr marL="0" indent="0">
              <a:buNone/>
            </a:pPr>
            <a:endParaRPr lang="en-US" sz="3000">
              <a:solidFill>
                <a:srgbClr val="FFFFFF"/>
              </a:solidFill>
              <a:cs typeface="Calibri"/>
            </a:endParaRPr>
          </a:p>
          <a:p>
            <a:pPr marL="0" indent="0">
              <a:buNone/>
            </a:pPr>
            <a:endParaRPr lang="en-US" sz="3000">
              <a:solidFill>
                <a:srgbClr val="FFFFFF"/>
              </a:solidFill>
              <a:cs typeface="Calibri"/>
            </a:endParaRPr>
          </a:p>
          <a:p>
            <a:pPr marL="0" indent="0">
              <a:buNone/>
            </a:pPr>
            <a:endParaRPr lang="en-US" sz="3000">
              <a:solidFill>
                <a:srgbClr val="FFFFFF"/>
              </a:solidFill>
              <a:cs typeface="Calibri"/>
            </a:endParaRPr>
          </a:p>
        </p:txBody>
      </p:sp>
      <p:sp>
        <p:nvSpPr>
          <p:cNvPr id="7" name="Title 1">
            <a:extLst>
              <a:ext uri="{FF2B5EF4-FFF2-40B4-BE49-F238E27FC236}">
                <a16:creationId xmlns:a16="http://schemas.microsoft.com/office/drawing/2014/main" id="{F884C1FE-055D-316A-AE98-6DB52B1148F3}"/>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
              </a:rPr>
              <a:t>Terminology</a:t>
            </a:r>
          </a:p>
        </p:txBody>
      </p:sp>
      <p:grpSp>
        <p:nvGrpSpPr>
          <p:cNvPr id="41" name="Group 40">
            <a:extLst>
              <a:ext uri="{FF2B5EF4-FFF2-40B4-BE49-F238E27FC236}">
                <a16:creationId xmlns:a16="http://schemas.microsoft.com/office/drawing/2014/main" id="{D93FFF42-CA6E-200D-7BE6-05D88D3EC2F7}"/>
              </a:ext>
            </a:extLst>
          </p:cNvPr>
          <p:cNvGrpSpPr/>
          <p:nvPr/>
        </p:nvGrpSpPr>
        <p:grpSpPr>
          <a:xfrm>
            <a:off x="110067" y="2579741"/>
            <a:ext cx="2743200" cy="2799184"/>
            <a:chOff x="110067" y="2579741"/>
            <a:chExt cx="2743200" cy="2799184"/>
          </a:xfrm>
        </p:grpSpPr>
        <p:pic>
          <p:nvPicPr>
            <p:cNvPr id="36" name="Picture 35">
              <a:extLst>
                <a:ext uri="{FF2B5EF4-FFF2-40B4-BE49-F238E27FC236}">
                  <a16:creationId xmlns:a16="http://schemas.microsoft.com/office/drawing/2014/main" id="{8D638B1B-6B63-3D79-2AD7-206C17DCAA18}"/>
                </a:ext>
              </a:extLst>
            </p:cNvPr>
            <p:cNvPicPr>
              <a:picLocks noChangeAspect="1"/>
            </p:cNvPicPr>
            <p:nvPr/>
          </p:nvPicPr>
          <p:blipFill>
            <a:blip r:embed="rId3"/>
            <a:stretch>
              <a:fillRect/>
            </a:stretch>
          </p:blipFill>
          <p:spPr>
            <a:xfrm>
              <a:off x="110067" y="2579741"/>
              <a:ext cx="2743200" cy="2799184"/>
            </a:xfrm>
            <a:prstGeom prst="rect">
              <a:avLst/>
            </a:prstGeom>
          </p:spPr>
        </p:pic>
        <p:sp>
          <p:nvSpPr>
            <p:cNvPr id="2" name="TextBox 1">
              <a:extLst>
                <a:ext uri="{FF2B5EF4-FFF2-40B4-BE49-F238E27FC236}">
                  <a16:creationId xmlns:a16="http://schemas.microsoft.com/office/drawing/2014/main" id="{79E27399-617F-D151-3C79-DDBEE6FCD43B}"/>
                </a:ext>
              </a:extLst>
            </p:cNvPr>
            <p:cNvSpPr txBox="1"/>
            <p:nvPr/>
          </p:nvSpPr>
          <p:spPr>
            <a:xfrm>
              <a:off x="573844" y="3243507"/>
              <a:ext cx="191145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Exploration</a:t>
              </a:r>
            </a:p>
            <a:p>
              <a:pPr algn="ctr"/>
              <a:r>
                <a:rPr lang="en-US" sz="2500" dirty="0">
                  <a:solidFill>
                    <a:srgbClr val="FFFFFF"/>
                  </a:solidFill>
                  <a:cs typeface="Calibri"/>
                </a:rPr>
                <a:t>Discovery</a:t>
              </a:r>
            </a:p>
            <a:p>
              <a:pPr algn="ctr"/>
              <a:r>
                <a:rPr lang="en-US" sz="2500" dirty="0">
                  <a:solidFill>
                    <a:srgbClr val="FFFFFF"/>
                  </a:solidFill>
                  <a:cs typeface="Calibri"/>
                </a:rPr>
                <a:t>Colonisation</a:t>
              </a:r>
            </a:p>
            <a:p>
              <a:pPr algn="ctr"/>
              <a:r>
                <a:rPr lang="en-US" sz="2500" dirty="0">
                  <a:solidFill>
                    <a:srgbClr val="FFFFFF"/>
                  </a:solidFill>
                  <a:cs typeface="Calibri"/>
                </a:rPr>
                <a:t>Settlement</a:t>
              </a:r>
            </a:p>
          </p:txBody>
        </p:sp>
      </p:grpSp>
      <p:grpSp>
        <p:nvGrpSpPr>
          <p:cNvPr id="44" name="Group 43">
            <a:extLst>
              <a:ext uri="{FF2B5EF4-FFF2-40B4-BE49-F238E27FC236}">
                <a16:creationId xmlns:a16="http://schemas.microsoft.com/office/drawing/2014/main" id="{0072691C-5923-A9D6-C004-959A85C60043}"/>
              </a:ext>
            </a:extLst>
          </p:cNvPr>
          <p:cNvGrpSpPr/>
          <p:nvPr/>
        </p:nvGrpSpPr>
        <p:grpSpPr>
          <a:xfrm>
            <a:off x="7151511" y="4004963"/>
            <a:ext cx="2743200" cy="2799184"/>
            <a:chOff x="7151511" y="4004963"/>
            <a:chExt cx="2743200" cy="2799184"/>
          </a:xfrm>
        </p:grpSpPr>
        <p:pic>
          <p:nvPicPr>
            <p:cNvPr id="39" name="Picture 38">
              <a:extLst>
                <a:ext uri="{FF2B5EF4-FFF2-40B4-BE49-F238E27FC236}">
                  <a16:creationId xmlns:a16="http://schemas.microsoft.com/office/drawing/2014/main" id="{DFED92AC-C57C-7ECF-F645-739EC4979B40}"/>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5" name="TextBox 4">
              <a:extLst>
                <a:ext uri="{FF2B5EF4-FFF2-40B4-BE49-F238E27FC236}">
                  <a16:creationId xmlns:a16="http://schemas.microsoft.com/office/drawing/2014/main" id="{2991391B-D1AD-FE4B-7F7B-5A2F81A4B8C1}"/>
                </a:ext>
              </a:extLst>
            </p:cNvPr>
            <p:cNvSpPr txBox="1"/>
            <p:nvPr/>
          </p:nvSpPr>
          <p:spPr>
            <a:xfrm>
              <a:off x="7517473" y="4676052"/>
              <a:ext cx="191145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cs typeface="Calibri"/>
                </a:rPr>
                <a:t>Perspective</a:t>
              </a:r>
            </a:p>
            <a:p>
              <a:pPr algn="ctr"/>
              <a:r>
                <a:rPr lang="en-US" sz="2500" dirty="0">
                  <a:solidFill>
                    <a:schemeClr val="bg1"/>
                  </a:solidFill>
                  <a:cs typeface="Calibri"/>
                </a:rPr>
                <a:t>Power</a:t>
              </a:r>
            </a:p>
            <a:p>
              <a:pPr algn="ctr"/>
              <a:r>
                <a:rPr lang="en-US" sz="2500" dirty="0">
                  <a:solidFill>
                    <a:schemeClr val="bg1"/>
                  </a:solidFill>
                  <a:cs typeface="Calibri"/>
                </a:rPr>
                <a:t>Marginalised</a:t>
              </a:r>
            </a:p>
            <a:p>
              <a:pPr algn="ctr"/>
              <a:r>
                <a:rPr lang="en-US" sz="2500" dirty="0">
                  <a:solidFill>
                    <a:schemeClr val="bg1"/>
                  </a:solidFill>
                  <a:cs typeface="Calibri"/>
                </a:rPr>
                <a:t>Silenced</a:t>
              </a:r>
            </a:p>
          </p:txBody>
        </p:sp>
      </p:grpSp>
      <p:grpSp>
        <p:nvGrpSpPr>
          <p:cNvPr id="45" name="Group 44">
            <a:extLst>
              <a:ext uri="{FF2B5EF4-FFF2-40B4-BE49-F238E27FC236}">
                <a16:creationId xmlns:a16="http://schemas.microsoft.com/office/drawing/2014/main" id="{8E8AAF07-A819-0B0B-8C27-95E681B5E9B3}"/>
              </a:ext>
            </a:extLst>
          </p:cNvPr>
          <p:cNvGrpSpPr/>
          <p:nvPr/>
        </p:nvGrpSpPr>
        <p:grpSpPr>
          <a:xfrm>
            <a:off x="9283997" y="2565631"/>
            <a:ext cx="3022168" cy="2799184"/>
            <a:chOff x="9283997" y="2565631"/>
            <a:chExt cx="3022168" cy="2799184"/>
          </a:xfrm>
        </p:grpSpPr>
        <p:pic>
          <p:nvPicPr>
            <p:cNvPr id="40" name="Picture 39">
              <a:extLst>
                <a:ext uri="{FF2B5EF4-FFF2-40B4-BE49-F238E27FC236}">
                  <a16:creationId xmlns:a16="http://schemas.microsoft.com/office/drawing/2014/main" id="{E03CD301-C8CA-A6B7-057D-6918CFA346FA}"/>
                </a:ext>
              </a:extLst>
            </p:cNvPr>
            <p:cNvPicPr>
              <a:picLocks noChangeAspect="1"/>
            </p:cNvPicPr>
            <p:nvPr/>
          </p:nvPicPr>
          <p:blipFill>
            <a:blip r:embed="rId3"/>
            <a:stretch>
              <a:fillRect/>
            </a:stretch>
          </p:blipFill>
          <p:spPr>
            <a:xfrm>
              <a:off x="9366956" y="2565631"/>
              <a:ext cx="2743200" cy="2799184"/>
            </a:xfrm>
            <a:prstGeom prst="rect">
              <a:avLst/>
            </a:prstGeom>
          </p:spPr>
        </p:pic>
        <p:sp>
          <p:nvSpPr>
            <p:cNvPr id="10" name="TextBox 9">
              <a:extLst>
                <a:ext uri="{FF2B5EF4-FFF2-40B4-BE49-F238E27FC236}">
                  <a16:creationId xmlns:a16="http://schemas.microsoft.com/office/drawing/2014/main" id="{7F3961E6-27D0-11E4-58C9-D818DBDC58E6}"/>
                </a:ext>
              </a:extLst>
            </p:cNvPr>
            <p:cNvSpPr txBox="1"/>
            <p:nvPr/>
          </p:nvSpPr>
          <p:spPr>
            <a:xfrm>
              <a:off x="9283997" y="3236376"/>
              <a:ext cx="302216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cs typeface="Calibri"/>
                </a:rPr>
                <a:t>Representation</a:t>
              </a:r>
            </a:p>
            <a:p>
              <a:pPr algn="ctr"/>
              <a:r>
                <a:rPr lang="en-US" sz="2500">
                  <a:solidFill>
                    <a:srgbClr val="FFFFFF"/>
                  </a:solidFill>
                  <a:cs typeface="Calibri"/>
                </a:rPr>
                <a:t>Diversity</a:t>
              </a:r>
            </a:p>
            <a:p>
              <a:pPr algn="ctr"/>
              <a:r>
                <a:rPr lang="en-US" sz="2500">
                  <a:solidFill>
                    <a:srgbClr val="FFFFFF"/>
                  </a:solidFill>
                  <a:cs typeface="Calibri"/>
                </a:rPr>
                <a:t>Respect</a:t>
              </a:r>
            </a:p>
            <a:p>
              <a:pPr algn="ctr"/>
              <a:r>
                <a:rPr lang="en-US" sz="2500">
                  <a:solidFill>
                    <a:srgbClr val="FFFFFF"/>
                  </a:solidFill>
                  <a:cs typeface="Calibri"/>
                </a:rPr>
                <a:t>Cultural safety</a:t>
              </a:r>
            </a:p>
          </p:txBody>
        </p:sp>
      </p:grpSp>
      <p:grpSp>
        <p:nvGrpSpPr>
          <p:cNvPr id="42" name="Group 41">
            <a:extLst>
              <a:ext uri="{FF2B5EF4-FFF2-40B4-BE49-F238E27FC236}">
                <a16:creationId xmlns:a16="http://schemas.microsoft.com/office/drawing/2014/main" id="{3EBAF09B-C90B-6DE6-AA35-6A446634120D}"/>
              </a:ext>
            </a:extLst>
          </p:cNvPr>
          <p:cNvGrpSpPr/>
          <p:nvPr/>
        </p:nvGrpSpPr>
        <p:grpSpPr>
          <a:xfrm>
            <a:off x="2438400" y="3976741"/>
            <a:ext cx="2743200" cy="2799184"/>
            <a:chOff x="2438400" y="3976741"/>
            <a:chExt cx="2743200" cy="2799184"/>
          </a:xfrm>
        </p:grpSpPr>
        <p:pic>
          <p:nvPicPr>
            <p:cNvPr id="37" name="Picture 36">
              <a:extLst>
                <a:ext uri="{FF2B5EF4-FFF2-40B4-BE49-F238E27FC236}">
                  <a16:creationId xmlns:a16="http://schemas.microsoft.com/office/drawing/2014/main" id="{A67A4E7E-6633-50B0-1894-8F122A29AA74}"/>
                </a:ext>
              </a:extLst>
            </p:cNvPr>
            <p:cNvPicPr>
              <a:picLocks noChangeAspect="1"/>
            </p:cNvPicPr>
            <p:nvPr/>
          </p:nvPicPr>
          <p:blipFill>
            <a:blip r:embed="rId3"/>
            <a:stretch>
              <a:fillRect/>
            </a:stretch>
          </p:blipFill>
          <p:spPr>
            <a:xfrm>
              <a:off x="2438400" y="3976741"/>
              <a:ext cx="2743200" cy="2799184"/>
            </a:xfrm>
            <a:prstGeom prst="rect">
              <a:avLst/>
            </a:prstGeom>
          </p:spPr>
        </p:pic>
        <p:sp>
          <p:nvSpPr>
            <p:cNvPr id="4" name="TextBox 3">
              <a:extLst>
                <a:ext uri="{FF2B5EF4-FFF2-40B4-BE49-F238E27FC236}">
                  <a16:creationId xmlns:a16="http://schemas.microsoft.com/office/drawing/2014/main" id="{1EE6339D-9E9A-84D5-DC59-7F19AF9CFFB5}"/>
                </a:ext>
              </a:extLst>
            </p:cNvPr>
            <p:cNvSpPr txBox="1"/>
            <p:nvPr/>
          </p:nvSpPr>
          <p:spPr>
            <a:xfrm>
              <a:off x="2842889" y="4577060"/>
              <a:ext cx="191145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cs typeface="Calibri"/>
                </a:rPr>
                <a:t>Invasion</a:t>
              </a:r>
            </a:p>
            <a:p>
              <a:pPr algn="ctr"/>
              <a:r>
                <a:rPr lang="en-US" sz="2500">
                  <a:solidFill>
                    <a:srgbClr val="FFFFFF"/>
                  </a:solidFill>
                  <a:cs typeface="Calibri"/>
                </a:rPr>
                <a:t>Resistance</a:t>
              </a:r>
            </a:p>
            <a:p>
              <a:pPr algn="ctr"/>
              <a:r>
                <a:rPr lang="en-US" sz="2500">
                  <a:solidFill>
                    <a:srgbClr val="FFFFFF"/>
                  </a:solidFill>
                  <a:cs typeface="Calibri"/>
                </a:rPr>
                <a:t>Genocide</a:t>
              </a:r>
            </a:p>
            <a:p>
              <a:pPr algn="ctr"/>
              <a:r>
                <a:rPr lang="en-US" sz="2500">
                  <a:solidFill>
                    <a:srgbClr val="FFFFFF"/>
                  </a:solidFill>
                  <a:cs typeface="Calibri"/>
                </a:rPr>
                <a:t>Massacre</a:t>
              </a:r>
            </a:p>
          </p:txBody>
        </p:sp>
      </p:grpSp>
      <p:grpSp>
        <p:nvGrpSpPr>
          <p:cNvPr id="43" name="Group 42">
            <a:extLst>
              <a:ext uri="{FF2B5EF4-FFF2-40B4-BE49-F238E27FC236}">
                <a16:creationId xmlns:a16="http://schemas.microsoft.com/office/drawing/2014/main" id="{FDB6C848-A2B6-3679-BA54-51B72E403CA2}"/>
              </a:ext>
            </a:extLst>
          </p:cNvPr>
          <p:cNvGrpSpPr/>
          <p:nvPr/>
        </p:nvGrpSpPr>
        <p:grpSpPr>
          <a:xfrm>
            <a:off x="4628842" y="2368074"/>
            <a:ext cx="3022168" cy="2799184"/>
            <a:chOff x="4628842" y="2368074"/>
            <a:chExt cx="3022168" cy="2799184"/>
          </a:xfrm>
        </p:grpSpPr>
        <p:pic>
          <p:nvPicPr>
            <p:cNvPr id="38" name="Picture 37">
              <a:extLst>
                <a:ext uri="{FF2B5EF4-FFF2-40B4-BE49-F238E27FC236}">
                  <a16:creationId xmlns:a16="http://schemas.microsoft.com/office/drawing/2014/main" id="{D9EB4466-0DBA-2EAA-670B-21B2F9BE805F}"/>
                </a:ext>
              </a:extLst>
            </p:cNvPr>
            <p:cNvPicPr>
              <a:picLocks noChangeAspect="1"/>
            </p:cNvPicPr>
            <p:nvPr/>
          </p:nvPicPr>
          <p:blipFill>
            <a:blip r:embed="rId3"/>
            <a:stretch>
              <a:fillRect/>
            </a:stretch>
          </p:blipFill>
          <p:spPr>
            <a:xfrm>
              <a:off x="4766733" y="2368074"/>
              <a:ext cx="2743200" cy="2799184"/>
            </a:xfrm>
            <a:prstGeom prst="rect">
              <a:avLst/>
            </a:prstGeom>
          </p:spPr>
        </p:pic>
        <p:sp>
          <p:nvSpPr>
            <p:cNvPr id="9" name="TextBox 8">
              <a:extLst>
                <a:ext uri="{FF2B5EF4-FFF2-40B4-BE49-F238E27FC236}">
                  <a16:creationId xmlns:a16="http://schemas.microsoft.com/office/drawing/2014/main" id="{F54EE4E2-0C12-E5AF-BE1E-E82B8A267AB7}"/>
                </a:ext>
              </a:extLst>
            </p:cNvPr>
            <p:cNvSpPr txBox="1"/>
            <p:nvPr/>
          </p:nvSpPr>
          <p:spPr>
            <a:xfrm>
              <a:off x="4628842" y="3033494"/>
              <a:ext cx="302216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Self-determination</a:t>
              </a:r>
            </a:p>
            <a:p>
              <a:pPr algn="ctr"/>
              <a:r>
                <a:rPr lang="en-US" sz="2500" dirty="0">
                  <a:solidFill>
                    <a:srgbClr val="FFFFFF"/>
                  </a:solidFill>
                  <a:cs typeface="Calibri"/>
                </a:rPr>
                <a:t>Empowered</a:t>
              </a:r>
            </a:p>
            <a:p>
              <a:pPr algn="ctr"/>
              <a:r>
                <a:rPr lang="en-US" sz="2500">
                  <a:solidFill>
                    <a:srgbClr val="FFFFFF"/>
                  </a:solidFill>
                  <a:cs typeface="Calibri"/>
                </a:rPr>
                <a:t>Consent</a:t>
              </a:r>
            </a:p>
            <a:p>
              <a:pPr algn="ctr"/>
              <a:r>
                <a:rPr lang="en-US" sz="2500" dirty="0">
                  <a:solidFill>
                    <a:srgbClr val="FFFFFF"/>
                  </a:solidFill>
                  <a:cs typeface="Calibri"/>
                </a:rPr>
                <a:t>Consult</a:t>
              </a:r>
            </a:p>
          </p:txBody>
        </p:sp>
      </p:grpSp>
    </p:spTree>
    <p:extLst>
      <p:ext uri="{BB962C8B-B14F-4D97-AF65-F5344CB8AC3E}">
        <p14:creationId xmlns:p14="http://schemas.microsoft.com/office/powerpoint/2010/main" val="15413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20164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hands holding each other&#10;&#10;Description automatically generated">
            <a:extLst>
              <a:ext uri="{FF2B5EF4-FFF2-40B4-BE49-F238E27FC236}">
                <a16:creationId xmlns:a16="http://schemas.microsoft.com/office/drawing/2014/main" id="{26365E37-C442-7A87-8583-4ADFEE7672A5}"/>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2" name="Content Placeholder 2">
            <a:extLst>
              <a:ext uri="{FF2B5EF4-FFF2-40B4-BE49-F238E27FC236}">
                <a16:creationId xmlns:a16="http://schemas.microsoft.com/office/drawing/2014/main" id="{B0FAEA6B-40B8-CAD3-0600-889CC8C49A35}"/>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3" name="Content Placeholder 2">
            <a:extLst>
              <a:ext uri="{FF2B5EF4-FFF2-40B4-BE49-F238E27FC236}">
                <a16:creationId xmlns:a16="http://schemas.microsoft.com/office/drawing/2014/main" id="{9D523C6F-88DD-36C2-1504-1B80707FFB73}"/>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7" name="Content Placeholder 2">
            <a:extLst>
              <a:ext uri="{FF2B5EF4-FFF2-40B4-BE49-F238E27FC236}">
                <a16:creationId xmlns:a16="http://schemas.microsoft.com/office/drawing/2014/main" id="{A2501829-3050-6C35-6D97-04C18689E766}"/>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212277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Stolen Generations Survivor: </a:t>
            </a:r>
            <a:r>
              <a:rPr lang="en-US" sz="4000" b="1" err="1">
                <a:solidFill>
                  <a:schemeClr val="bg1"/>
                </a:solidFill>
                <a:latin typeface="Calibri"/>
                <a:ea typeface="+mj-lt"/>
                <a:cs typeface="+mj-lt"/>
              </a:rPr>
              <a:t>Bigali</a:t>
            </a:r>
            <a:r>
              <a:rPr lang="en-US" sz="4000" b="1">
                <a:solidFill>
                  <a:schemeClr val="bg1"/>
                </a:solidFill>
                <a:latin typeface="Calibri"/>
                <a:ea typeface="+mj-lt"/>
                <a:cs typeface="+mj-lt"/>
              </a:rPr>
              <a:t> Hanlon</a:t>
            </a:r>
          </a:p>
        </p:txBody>
      </p:sp>
      <p:pic>
        <p:nvPicPr>
          <p:cNvPr id="2" name="Online Media 1" title="BIGALI HANLON">
            <a:hlinkClick r:id="" action="ppaction://media"/>
            <a:extLst>
              <a:ext uri="{FF2B5EF4-FFF2-40B4-BE49-F238E27FC236}">
                <a16:creationId xmlns:a16="http://schemas.microsoft.com/office/drawing/2014/main" id="{444D17D7-7ABF-48D9-2552-8BF50DB6BDB2}"/>
              </a:ext>
            </a:extLst>
          </p:cNvPr>
          <p:cNvPicPr>
            <a:picLocks noRot="1" noChangeAspect="1"/>
          </p:cNvPicPr>
          <p:nvPr>
            <a:videoFile r:link="rId1"/>
          </p:nvPr>
        </p:nvPicPr>
        <p:blipFill>
          <a:blip r:embed="rId4"/>
          <a:stretch>
            <a:fillRect/>
          </a:stretch>
        </p:blipFill>
        <p:spPr>
          <a:xfrm>
            <a:off x="2266702" y="1538678"/>
            <a:ext cx="7658596" cy="4733740"/>
          </a:xfrm>
          <a:prstGeom prst="rect">
            <a:avLst/>
          </a:prstGeom>
        </p:spPr>
      </p:pic>
    </p:spTree>
    <p:extLst>
      <p:ext uri="{BB962C8B-B14F-4D97-AF65-F5344CB8AC3E}">
        <p14:creationId xmlns:p14="http://schemas.microsoft.com/office/powerpoint/2010/main" val="116201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Stolen Generations Survivor: </a:t>
            </a:r>
            <a:r>
              <a:rPr lang="en-US" sz="4000" b="1" err="1">
                <a:solidFill>
                  <a:schemeClr val="bg1"/>
                </a:solidFill>
                <a:latin typeface="Calibri"/>
                <a:ea typeface="+mj-lt"/>
                <a:cs typeface="+mj-lt"/>
              </a:rPr>
              <a:t>Bigali</a:t>
            </a:r>
            <a:r>
              <a:rPr lang="en-US" sz="4000" b="1">
                <a:solidFill>
                  <a:schemeClr val="bg1"/>
                </a:solidFill>
                <a:latin typeface="Calibri"/>
                <a:ea typeface="+mj-lt"/>
                <a:cs typeface="+mj-lt"/>
              </a:rPr>
              <a:t> Hanlon</a:t>
            </a:r>
          </a:p>
        </p:txBody>
      </p:sp>
      <p:sp>
        <p:nvSpPr>
          <p:cNvPr id="4" name="Content Placeholder 2">
            <a:extLst>
              <a:ext uri="{FF2B5EF4-FFF2-40B4-BE49-F238E27FC236}">
                <a16:creationId xmlns:a16="http://schemas.microsoft.com/office/drawing/2014/main" id="{93B717E6-C6B1-4A7E-61C3-BB74B26D1158}"/>
              </a:ext>
            </a:extLst>
          </p:cNvPr>
          <p:cNvSpPr txBox="1">
            <a:spLocks/>
          </p:cNvSpPr>
          <p:nvPr/>
        </p:nvSpPr>
        <p:spPr>
          <a:xfrm>
            <a:off x="788392" y="5890443"/>
            <a:ext cx="9951175" cy="9732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Answer questions 1 and 2 on the worksheet</a:t>
            </a:r>
            <a:endParaRPr lang="en-US">
              <a:solidFill>
                <a:schemeClr val="bg1"/>
              </a:solidFill>
            </a:endParaRPr>
          </a:p>
        </p:txBody>
      </p:sp>
      <p:pic>
        <p:nvPicPr>
          <p:cNvPr id="6" name="Picture 6" descr="A screenshot of a paper&#10;&#10;Description automatically generated">
            <a:extLst>
              <a:ext uri="{FF2B5EF4-FFF2-40B4-BE49-F238E27FC236}">
                <a16:creationId xmlns:a16="http://schemas.microsoft.com/office/drawing/2014/main" id="{F25C379C-23AD-02DC-51B0-CE7EB094A90A}"/>
              </a:ext>
            </a:extLst>
          </p:cNvPr>
          <p:cNvPicPr>
            <a:picLocks noChangeAspect="1"/>
          </p:cNvPicPr>
          <p:nvPr/>
        </p:nvPicPr>
        <p:blipFill>
          <a:blip r:embed="rId3"/>
          <a:stretch>
            <a:fillRect/>
          </a:stretch>
        </p:blipFill>
        <p:spPr>
          <a:xfrm>
            <a:off x="1043797" y="1516981"/>
            <a:ext cx="10406331" cy="4456641"/>
          </a:xfrm>
          <a:prstGeom prst="rect">
            <a:avLst/>
          </a:prstGeom>
        </p:spPr>
      </p:pic>
    </p:spTree>
    <p:extLst>
      <p:ext uri="{BB962C8B-B14F-4D97-AF65-F5344CB8AC3E}">
        <p14:creationId xmlns:p14="http://schemas.microsoft.com/office/powerpoint/2010/main" val="254208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Stolen Generations Survivor: Josie Boyle</a:t>
            </a:r>
          </a:p>
        </p:txBody>
      </p:sp>
      <p:pic>
        <p:nvPicPr>
          <p:cNvPr id="3" name="Online Media 2" title="Josie Boyle">
            <a:hlinkClick r:id="" action="ppaction://media"/>
            <a:extLst>
              <a:ext uri="{FF2B5EF4-FFF2-40B4-BE49-F238E27FC236}">
                <a16:creationId xmlns:a16="http://schemas.microsoft.com/office/drawing/2014/main" id="{D18C9F4B-B60B-72E0-1176-25CF2F81308C}"/>
              </a:ext>
            </a:extLst>
          </p:cNvPr>
          <p:cNvPicPr>
            <a:picLocks noRot="1" noChangeAspect="1"/>
          </p:cNvPicPr>
          <p:nvPr>
            <a:videoFile r:link="rId1"/>
          </p:nvPr>
        </p:nvPicPr>
        <p:blipFill>
          <a:blip r:embed="rId4"/>
          <a:stretch>
            <a:fillRect/>
          </a:stretch>
        </p:blipFill>
        <p:spPr>
          <a:xfrm>
            <a:off x="2262739" y="1570659"/>
            <a:ext cx="7666522" cy="4830400"/>
          </a:xfrm>
          <a:prstGeom prst="rect">
            <a:avLst/>
          </a:prstGeom>
        </p:spPr>
      </p:pic>
    </p:spTree>
    <p:extLst>
      <p:ext uri="{BB962C8B-B14F-4D97-AF65-F5344CB8AC3E}">
        <p14:creationId xmlns:p14="http://schemas.microsoft.com/office/powerpoint/2010/main" val="225904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Stolen Generations Survivor: Josie Boyle</a:t>
            </a:r>
          </a:p>
        </p:txBody>
      </p:sp>
      <p:sp>
        <p:nvSpPr>
          <p:cNvPr id="4" name="Content Placeholder 2">
            <a:extLst>
              <a:ext uri="{FF2B5EF4-FFF2-40B4-BE49-F238E27FC236}">
                <a16:creationId xmlns:a16="http://schemas.microsoft.com/office/drawing/2014/main" id="{1B325AE2-BCA7-FD16-F146-1B37EB48997F}"/>
              </a:ext>
            </a:extLst>
          </p:cNvPr>
          <p:cNvSpPr txBox="1">
            <a:spLocks/>
          </p:cNvSpPr>
          <p:nvPr/>
        </p:nvSpPr>
        <p:spPr>
          <a:xfrm>
            <a:off x="788392" y="5890443"/>
            <a:ext cx="9951175" cy="9732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Answer questions 3 and 4 on the worksheet</a:t>
            </a:r>
            <a:endParaRPr lang="en-US">
              <a:solidFill>
                <a:schemeClr val="bg1"/>
              </a:solidFill>
            </a:endParaRPr>
          </a:p>
        </p:txBody>
      </p:sp>
      <p:pic>
        <p:nvPicPr>
          <p:cNvPr id="6" name="Picture 6" descr="A screenshot of a computer&#10;&#10;Description automatically generated">
            <a:extLst>
              <a:ext uri="{FF2B5EF4-FFF2-40B4-BE49-F238E27FC236}">
                <a16:creationId xmlns:a16="http://schemas.microsoft.com/office/drawing/2014/main" id="{196468EC-065F-DF0B-80D2-34A3CB19202F}"/>
              </a:ext>
            </a:extLst>
          </p:cNvPr>
          <p:cNvPicPr>
            <a:picLocks noChangeAspect="1"/>
          </p:cNvPicPr>
          <p:nvPr/>
        </p:nvPicPr>
        <p:blipFill>
          <a:blip r:embed="rId3"/>
          <a:stretch>
            <a:fillRect/>
          </a:stretch>
        </p:blipFill>
        <p:spPr>
          <a:xfrm>
            <a:off x="1489494" y="1452207"/>
            <a:ext cx="9356784" cy="4672454"/>
          </a:xfrm>
          <a:prstGeom prst="rect">
            <a:avLst/>
          </a:prstGeom>
        </p:spPr>
      </p:pic>
    </p:spTree>
    <p:extLst>
      <p:ext uri="{BB962C8B-B14F-4D97-AF65-F5344CB8AC3E}">
        <p14:creationId xmlns:p14="http://schemas.microsoft.com/office/powerpoint/2010/main" val="3068190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Stolen Generations Survivor: Alf Taylor</a:t>
            </a:r>
          </a:p>
        </p:txBody>
      </p:sp>
      <p:pic>
        <p:nvPicPr>
          <p:cNvPr id="4" name="Online Media 3" title="ALF TAYLOR - ICS">
            <a:hlinkClick r:id="" action="ppaction://media"/>
            <a:extLst>
              <a:ext uri="{FF2B5EF4-FFF2-40B4-BE49-F238E27FC236}">
                <a16:creationId xmlns:a16="http://schemas.microsoft.com/office/drawing/2014/main" id="{CB83F9B9-A231-BBBE-7BFB-74A398BF56DB}"/>
              </a:ext>
            </a:extLst>
          </p:cNvPr>
          <p:cNvPicPr>
            <a:picLocks noRot="1" noChangeAspect="1"/>
          </p:cNvPicPr>
          <p:nvPr>
            <a:videoFile r:link="rId1"/>
          </p:nvPr>
        </p:nvPicPr>
        <p:blipFill>
          <a:blip r:embed="rId4"/>
          <a:stretch>
            <a:fillRect/>
          </a:stretch>
        </p:blipFill>
        <p:spPr>
          <a:xfrm>
            <a:off x="2108679" y="1417488"/>
            <a:ext cx="7945885" cy="5058193"/>
          </a:xfrm>
          <a:prstGeom prst="rect">
            <a:avLst/>
          </a:prstGeom>
        </p:spPr>
      </p:pic>
    </p:spTree>
    <p:extLst>
      <p:ext uri="{BB962C8B-B14F-4D97-AF65-F5344CB8AC3E}">
        <p14:creationId xmlns:p14="http://schemas.microsoft.com/office/powerpoint/2010/main" val="3178444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Stolen Generations Survivor: Alf Taylor</a:t>
            </a:r>
          </a:p>
        </p:txBody>
      </p:sp>
      <p:sp>
        <p:nvSpPr>
          <p:cNvPr id="3" name="Content Placeholder 2">
            <a:extLst>
              <a:ext uri="{FF2B5EF4-FFF2-40B4-BE49-F238E27FC236}">
                <a16:creationId xmlns:a16="http://schemas.microsoft.com/office/drawing/2014/main" id="{CA28E235-ACFC-6A1B-B415-2DBBF044A328}"/>
              </a:ext>
            </a:extLst>
          </p:cNvPr>
          <p:cNvSpPr txBox="1">
            <a:spLocks/>
          </p:cNvSpPr>
          <p:nvPr/>
        </p:nvSpPr>
        <p:spPr>
          <a:xfrm>
            <a:off x="788392" y="5890443"/>
            <a:ext cx="9951175" cy="9732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Answer questions 5 and 6 on the worksheet</a:t>
            </a:r>
            <a:endParaRPr lang="en-US">
              <a:solidFill>
                <a:schemeClr val="bg1"/>
              </a:solidFill>
            </a:endParaRPr>
          </a:p>
        </p:txBody>
      </p:sp>
      <p:pic>
        <p:nvPicPr>
          <p:cNvPr id="6" name="Picture 6" descr="A screenshot of a paper&#10;&#10;Description automatically generated">
            <a:extLst>
              <a:ext uri="{FF2B5EF4-FFF2-40B4-BE49-F238E27FC236}">
                <a16:creationId xmlns:a16="http://schemas.microsoft.com/office/drawing/2014/main" id="{336BFA50-16A2-E728-1E57-2F3259B601FA}"/>
              </a:ext>
            </a:extLst>
          </p:cNvPr>
          <p:cNvPicPr>
            <a:picLocks noChangeAspect="1"/>
          </p:cNvPicPr>
          <p:nvPr/>
        </p:nvPicPr>
        <p:blipFill>
          <a:blip r:embed="rId3"/>
          <a:stretch>
            <a:fillRect/>
          </a:stretch>
        </p:blipFill>
        <p:spPr>
          <a:xfrm>
            <a:off x="1245079" y="1459777"/>
            <a:ext cx="10003766" cy="4571049"/>
          </a:xfrm>
          <a:prstGeom prst="rect">
            <a:avLst/>
          </a:prstGeom>
        </p:spPr>
      </p:pic>
    </p:spTree>
    <p:extLst>
      <p:ext uri="{BB962C8B-B14F-4D97-AF65-F5344CB8AC3E}">
        <p14:creationId xmlns:p14="http://schemas.microsoft.com/office/powerpoint/2010/main" val="4088599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Picture book analysis</a:t>
            </a:r>
          </a:p>
        </p:txBody>
      </p:sp>
      <p:sp>
        <p:nvSpPr>
          <p:cNvPr id="3" name="Content Placeholder 2">
            <a:extLst>
              <a:ext uri="{FF2B5EF4-FFF2-40B4-BE49-F238E27FC236}">
                <a16:creationId xmlns:a16="http://schemas.microsoft.com/office/drawing/2014/main" id="{D5077412-EDC6-D259-CA6C-9089B7700087}"/>
              </a:ext>
            </a:extLst>
          </p:cNvPr>
          <p:cNvSpPr txBox="1">
            <a:spLocks/>
          </p:cNvSpPr>
          <p:nvPr/>
        </p:nvSpPr>
        <p:spPr>
          <a:xfrm>
            <a:off x="2649994" y="1837361"/>
            <a:ext cx="6906637" cy="46141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bg1"/>
                </a:solidFill>
                <a:cs typeface="Calibri"/>
              </a:rPr>
              <a:t>Split into groups of 4-5 </a:t>
            </a:r>
            <a:endParaRPr lang="en-US" dirty="0">
              <a:solidFill>
                <a:schemeClr val="bg1"/>
              </a:solidFill>
              <a:cs typeface="Calibri"/>
            </a:endParaRPr>
          </a:p>
          <a:p>
            <a:pPr marL="0" indent="0" algn="ctr">
              <a:buNone/>
            </a:pPr>
            <a:endParaRPr lang="en-US" sz="2500" dirty="0">
              <a:solidFill>
                <a:schemeClr val="bg1"/>
              </a:solidFill>
              <a:cs typeface="Calibri"/>
            </a:endParaRPr>
          </a:p>
          <a:p>
            <a:pPr marL="0" indent="0" algn="ctr">
              <a:buNone/>
            </a:pPr>
            <a:r>
              <a:rPr lang="en-US" sz="2500" dirty="0">
                <a:solidFill>
                  <a:schemeClr val="bg1"/>
                </a:solidFill>
                <a:cs typeface="Calibri"/>
              </a:rPr>
              <a:t>Each group will get two picture books</a:t>
            </a:r>
            <a:endParaRPr lang="en-US">
              <a:solidFill>
                <a:schemeClr val="bg1"/>
              </a:solidFill>
              <a:cs typeface="Calibri"/>
            </a:endParaRPr>
          </a:p>
          <a:p>
            <a:pPr marL="0" indent="0" algn="ctr">
              <a:buNone/>
            </a:pPr>
            <a:endParaRPr lang="en-US" sz="2500">
              <a:solidFill>
                <a:schemeClr val="bg1"/>
              </a:solidFill>
              <a:cs typeface="Calibri"/>
            </a:endParaRPr>
          </a:p>
          <a:p>
            <a:pPr marL="0" indent="0" algn="ctr">
              <a:buNone/>
            </a:pPr>
            <a:r>
              <a:rPr lang="en-US" sz="2500" dirty="0">
                <a:solidFill>
                  <a:schemeClr val="bg1"/>
                </a:solidFill>
                <a:cs typeface="Calibri"/>
              </a:rPr>
              <a:t>Compare the two books and complete the worksheet to identify and </a:t>
            </a:r>
            <a:r>
              <a:rPr lang="en-US" sz="2500" dirty="0" err="1">
                <a:solidFill>
                  <a:schemeClr val="bg1"/>
                </a:solidFill>
                <a:cs typeface="Calibri"/>
              </a:rPr>
              <a:t>analyse</a:t>
            </a:r>
            <a:r>
              <a:rPr lang="en-US" sz="2500" dirty="0">
                <a:solidFill>
                  <a:schemeClr val="bg1"/>
                </a:solidFill>
                <a:cs typeface="Calibri"/>
              </a:rPr>
              <a:t> the different </a:t>
            </a:r>
            <a:r>
              <a:rPr lang="en-US" sz="2500" b="1" dirty="0">
                <a:solidFill>
                  <a:schemeClr val="bg1"/>
                </a:solidFill>
                <a:cs typeface="Calibri"/>
              </a:rPr>
              <a:t>perspectives</a:t>
            </a:r>
            <a:r>
              <a:rPr lang="en-US" sz="2500" dirty="0">
                <a:solidFill>
                  <a:schemeClr val="bg1"/>
                </a:solidFill>
                <a:cs typeface="Calibri"/>
              </a:rPr>
              <a:t> in each text.</a:t>
            </a:r>
          </a:p>
          <a:p>
            <a:pPr marL="0" indent="0" algn="ctr">
              <a:buNone/>
            </a:pPr>
            <a:endParaRPr lang="en-US" sz="2500">
              <a:solidFill>
                <a:schemeClr val="bg1"/>
              </a:solidFill>
              <a:cs typeface="Calibri"/>
            </a:endParaRPr>
          </a:p>
          <a:p>
            <a:pPr marL="0" indent="0" algn="ctr">
              <a:buNone/>
            </a:pPr>
            <a:r>
              <a:rPr lang="en-US" sz="2500" dirty="0">
                <a:solidFill>
                  <a:schemeClr val="bg1"/>
                </a:solidFill>
                <a:cs typeface="Calibri"/>
              </a:rPr>
              <a:t>You will each present your books and discuss whether the book is a valuable resource in a </a:t>
            </a:r>
            <a:r>
              <a:rPr lang="en-US" sz="2500" b="1" dirty="0">
                <a:solidFill>
                  <a:schemeClr val="bg1"/>
                </a:solidFill>
                <a:cs typeface="Calibri"/>
              </a:rPr>
              <a:t>culturally safe classroom</a:t>
            </a:r>
          </a:p>
        </p:txBody>
      </p:sp>
      <p:pic>
        <p:nvPicPr>
          <p:cNvPr id="10" name="Picture 2" descr="A book cover of a book&#10;&#10;Description automatically generated">
            <a:extLst>
              <a:ext uri="{FF2B5EF4-FFF2-40B4-BE49-F238E27FC236}">
                <a16:creationId xmlns:a16="http://schemas.microsoft.com/office/drawing/2014/main" id="{C67BC7DF-18F6-72CA-14E7-9A83AD88CA7B}"/>
              </a:ext>
            </a:extLst>
          </p:cNvPr>
          <p:cNvPicPr>
            <a:picLocks noChangeAspect="1"/>
          </p:cNvPicPr>
          <p:nvPr/>
        </p:nvPicPr>
        <p:blipFill>
          <a:blip r:embed="rId3"/>
          <a:stretch>
            <a:fillRect/>
          </a:stretch>
        </p:blipFill>
        <p:spPr>
          <a:xfrm rot="21060000">
            <a:off x="317636" y="919477"/>
            <a:ext cx="1207748" cy="1592687"/>
          </a:xfrm>
          <a:prstGeom prst="rect">
            <a:avLst/>
          </a:prstGeom>
        </p:spPr>
      </p:pic>
      <p:pic>
        <p:nvPicPr>
          <p:cNvPr id="12" name="Picture 3" descr="A book cover of a book&#10;&#10;Description automatically generated">
            <a:extLst>
              <a:ext uri="{FF2B5EF4-FFF2-40B4-BE49-F238E27FC236}">
                <a16:creationId xmlns:a16="http://schemas.microsoft.com/office/drawing/2014/main" id="{C7438D1F-E8A4-9DA2-5865-58E4D81A587C}"/>
              </a:ext>
            </a:extLst>
          </p:cNvPr>
          <p:cNvPicPr>
            <a:picLocks noChangeAspect="1"/>
          </p:cNvPicPr>
          <p:nvPr/>
        </p:nvPicPr>
        <p:blipFill>
          <a:blip r:embed="rId4"/>
          <a:stretch>
            <a:fillRect/>
          </a:stretch>
        </p:blipFill>
        <p:spPr>
          <a:xfrm rot="1080000">
            <a:off x="9606380" y="699585"/>
            <a:ext cx="1601054" cy="1299788"/>
          </a:xfrm>
          <a:prstGeom prst="rect">
            <a:avLst/>
          </a:prstGeom>
        </p:spPr>
      </p:pic>
      <p:pic>
        <p:nvPicPr>
          <p:cNvPr id="14" name="Picture 7" descr="A cartoon of a person holding a telescope&#10;&#10;Description automatically generated">
            <a:extLst>
              <a:ext uri="{FF2B5EF4-FFF2-40B4-BE49-F238E27FC236}">
                <a16:creationId xmlns:a16="http://schemas.microsoft.com/office/drawing/2014/main" id="{A365D14E-436D-6EAF-E692-FB591AEE1AAC}"/>
              </a:ext>
            </a:extLst>
          </p:cNvPr>
          <p:cNvPicPr>
            <a:picLocks noChangeAspect="1"/>
          </p:cNvPicPr>
          <p:nvPr/>
        </p:nvPicPr>
        <p:blipFill>
          <a:blip r:embed="rId5"/>
          <a:stretch>
            <a:fillRect/>
          </a:stretch>
        </p:blipFill>
        <p:spPr>
          <a:xfrm rot="20700000">
            <a:off x="329260" y="3669065"/>
            <a:ext cx="1478566" cy="1159372"/>
          </a:xfrm>
          <a:prstGeom prst="rect">
            <a:avLst/>
          </a:prstGeom>
        </p:spPr>
      </p:pic>
      <p:pic>
        <p:nvPicPr>
          <p:cNvPr id="16" name="Picture 8" descr="A book cover with cars and buildings&#10;&#10;Description automatically generated">
            <a:extLst>
              <a:ext uri="{FF2B5EF4-FFF2-40B4-BE49-F238E27FC236}">
                <a16:creationId xmlns:a16="http://schemas.microsoft.com/office/drawing/2014/main" id="{74CE6ABC-A131-4C60-7395-1019295736A1}"/>
              </a:ext>
            </a:extLst>
          </p:cNvPr>
          <p:cNvPicPr>
            <a:picLocks noChangeAspect="1"/>
          </p:cNvPicPr>
          <p:nvPr/>
        </p:nvPicPr>
        <p:blipFill>
          <a:blip r:embed="rId6"/>
          <a:stretch>
            <a:fillRect/>
          </a:stretch>
        </p:blipFill>
        <p:spPr>
          <a:xfrm rot="21360000">
            <a:off x="9401317" y="3298810"/>
            <a:ext cx="1502118" cy="1571135"/>
          </a:xfrm>
          <a:prstGeom prst="rect">
            <a:avLst/>
          </a:prstGeom>
        </p:spPr>
      </p:pic>
      <p:pic>
        <p:nvPicPr>
          <p:cNvPr id="18" name="Picture 10" descr="A book cover with a child&amp;#39;s face&#10;&#10;Description automatically generated">
            <a:extLst>
              <a:ext uri="{FF2B5EF4-FFF2-40B4-BE49-F238E27FC236}">
                <a16:creationId xmlns:a16="http://schemas.microsoft.com/office/drawing/2014/main" id="{E7C38A63-1787-9B8F-9B0A-FF2DD18A095E}"/>
              </a:ext>
            </a:extLst>
          </p:cNvPr>
          <p:cNvPicPr>
            <a:picLocks noChangeAspect="1"/>
          </p:cNvPicPr>
          <p:nvPr/>
        </p:nvPicPr>
        <p:blipFill>
          <a:blip r:embed="rId7"/>
          <a:stretch>
            <a:fillRect/>
          </a:stretch>
        </p:blipFill>
        <p:spPr>
          <a:xfrm rot="1320000">
            <a:off x="1179986" y="2291084"/>
            <a:ext cx="1407852" cy="1379630"/>
          </a:xfrm>
          <a:prstGeom prst="rect">
            <a:avLst/>
          </a:prstGeom>
        </p:spPr>
      </p:pic>
      <p:pic>
        <p:nvPicPr>
          <p:cNvPr id="21" name="Picture 12" descr="A book cover with a group of children&#10;&#10;Description automatically generated">
            <a:extLst>
              <a:ext uri="{FF2B5EF4-FFF2-40B4-BE49-F238E27FC236}">
                <a16:creationId xmlns:a16="http://schemas.microsoft.com/office/drawing/2014/main" id="{A3A124F2-B029-50BE-7B96-01743BC69C70}"/>
              </a:ext>
            </a:extLst>
          </p:cNvPr>
          <p:cNvPicPr>
            <a:picLocks noChangeAspect="1"/>
          </p:cNvPicPr>
          <p:nvPr/>
        </p:nvPicPr>
        <p:blipFill>
          <a:blip r:embed="rId8"/>
          <a:stretch>
            <a:fillRect/>
          </a:stretch>
        </p:blipFill>
        <p:spPr>
          <a:xfrm rot="19980000">
            <a:off x="10304072" y="1981695"/>
            <a:ext cx="1500656" cy="1501971"/>
          </a:xfrm>
          <a:prstGeom prst="rect">
            <a:avLst/>
          </a:prstGeom>
        </p:spPr>
      </p:pic>
      <p:pic>
        <p:nvPicPr>
          <p:cNvPr id="23" name="Picture 14" descr="A art piece of artwork&#10;&#10;Description automatically generated">
            <a:extLst>
              <a:ext uri="{FF2B5EF4-FFF2-40B4-BE49-F238E27FC236}">
                <a16:creationId xmlns:a16="http://schemas.microsoft.com/office/drawing/2014/main" id="{D5F0AD02-6E6D-6C2E-8809-1463CAB9FD38}"/>
              </a:ext>
            </a:extLst>
          </p:cNvPr>
          <p:cNvPicPr>
            <a:picLocks noChangeAspect="1"/>
          </p:cNvPicPr>
          <p:nvPr/>
        </p:nvPicPr>
        <p:blipFill>
          <a:blip r:embed="rId9"/>
          <a:stretch>
            <a:fillRect/>
          </a:stretch>
        </p:blipFill>
        <p:spPr>
          <a:xfrm rot="480000">
            <a:off x="10129013" y="4751421"/>
            <a:ext cx="1794295" cy="1337742"/>
          </a:xfrm>
          <a:prstGeom prst="rect">
            <a:avLst/>
          </a:prstGeom>
        </p:spPr>
      </p:pic>
      <p:pic>
        <p:nvPicPr>
          <p:cNvPr id="25" name="Picture 13" descr="A book cover with cars and people&#10;&#10;Description automatically generated">
            <a:extLst>
              <a:ext uri="{FF2B5EF4-FFF2-40B4-BE49-F238E27FC236}">
                <a16:creationId xmlns:a16="http://schemas.microsoft.com/office/drawing/2014/main" id="{CB08B5B3-2CC8-932B-8A41-257C64696D63}"/>
              </a:ext>
            </a:extLst>
          </p:cNvPr>
          <p:cNvPicPr>
            <a:picLocks noChangeAspect="1"/>
          </p:cNvPicPr>
          <p:nvPr/>
        </p:nvPicPr>
        <p:blipFill>
          <a:blip r:embed="rId10"/>
          <a:stretch>
            <a:fillRect/>
          </a:stretch>
        </p:blipFill>
        <p:spPr>
          <a:xfrm rot="660000">
            <a:off x="799780" y="4949455"/>
            <a:ext cx="1596288" cy="1390310"/>
          </a:xfrm>
          <a:prstGeom prst="rect">
            <a:avLst/>
          </a:prstGeom>
        </p:spPr>
      </p:pic>
    </p:spTree>
    <p:extLst>
      <p:ext uri="{BB962C8B-B14F-4D97-AF65-F5344CB8AC3E}">
        <p14:creationId xmlns:p14="http://schemas.microsoft.com/office/powerpoint/2010/main" val="39704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93693" y="835077"/>
            <a:ext cx="10515600" cy="1185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a:ea typeface="+mj-lt"/>
                <a:cs typeface="+mj-lt"/>
              </a:rPr>
              <a:t>Picture book analysis</a:t>
            </a:r>
          </a:p>
          <a:p>
            <a:pPr algn="ctr"/>
            <a:r>
              <a:rPr lang="en-US" sz="4000" b="1" dirty="0">
                <a:solidFill>
                  <a:schemeClr val="bg1"/>
                </a:solidFill>
                <a:latin typeface="Calibri"/>
                <a:ea typeface="+mj-lt"/>
                <a:cs typeface="+mj-lt"/>
              </a:rPr>
              <a:t>Discussion</a:t>
            </a:r>
          </a:p>
        </p:txBody>
      </p:sp>
      <p:pic>
        <p:nvPicPr>
          <p:cNvPr id="12" name="Picture 3" descr="A book cover of a book&#10;&#10;Description automatically generated">
            <a:extLst>
              <a:ext uri="{FF2B5EF4-FFF2-40B4-BE49-F238E27FC236}">
                <a16:creationId xmlns:a16="http://schemas.microsoft.com/office/drawing/2014/main" id="{C7438D1F-E8A4-9DA2-5865-58E4D81A587C}"/>
              </a:ext>
            </a:extLst>
          </p:cNvPr>
          <p:cNvPicPr>
            <a:picLocks noChangeAspect="1"/>
          </p:cNvPicPr>
          <p:nvPr/>
        </p:nvPicPr>
        <p:blipFill>
          <a:blip r:embed="rId3"/>
          <a:stretch>
            <a:fillRect/>
          </a:stretch>
        </p:blipFill>
        <p:spPr>
          <a:xfrm rot="1080000">
            <a:off x="9606380" y="699585"/>
            <a:ext cx="1601054" cy="1299788"/>
          </a:xfrm>
          <a:prstGeom prst="rect">
            <a:avLst/>
          </a:prstGeom>
        </p:spPr>
      </p:pic>
      <p:pic>
        <p:nvPicPr>
          <p:cNvPr id="16" name="Picture 8" descr="A book cover with cars and buildings&#10;&#10;Description automatically generated">
            <a:extLst>
              <a:ext uri="{FF2B5EF4-FFF2-40B4-BE49-F238E27FC236}">
                <a16:creationId xmlns:a16="http://schemas.microsoft.com/office/drawing/2014/main" id="{74CE6ABC-A131-4C60-7395-1019295736A1}"/>
              </a:ext>
            </a:extLst>
          </p:cNvPr>
          <p:cNvPicPr>
            <a:picLocks noChangeAspect="1"/>
          </p:cNvPicPr>
          <p:nvPr/>
        </p:nvPicPr>
        <p:blipFill>
          <a:blip r:embed="rId4"/>
          <a:stretch>
            <a:fillRect/>
          </a:stretch>
        </p:blipFill>
        <p:spPr>
          <a:xfrm rot="21360000">
            <a:off x="9401317" y="3298810"/>
            <a:ext cx="1502118" cy="1571135"/>
          </a:xfrm>
          <a:prstGeom prst="rect">
            <a:avLst/>
          </a:prstGeom>
        </p:spPr>
      </p:pic>
      <p:pic>
        <p:nvPicPr>
          <p:cNvPr id="21" name="Picture 12" descr="A book cover with a group of children&#10;&#10;Description automatically generated">
            <a:extLst>
              <a:ext uri="{FF2B5EF4-FFF2-40B4-BE49-F238E27FC236}">
                <a16:creationId xmlns:a16="http://schemas.microsoft.com/office/drawing/2014/main" id="{A3A124F2-B029-50BE-7B96-01743BC69C70}"/>
              </a:ext>
            </a:extLst>
          </p:cNvPr>
          <p:cNvPicPr>
            <a:picLocks noChangeAspect="1"/>
          </p:cNvPicPr>
          <p:nvPr/>
        </p:nvPicPr>
        <p:blipFill>
          <a:blip r:embed="rId5"/>
          <a:stretch>
            <a:fillRect/>
          </a:stretch>
        </p:blipFill>
        <p:spPr>
          <a:xfrm rot="19980000">
            <a:off x="10304072" y="1981695"/>
            <a:ext cx="1500656" cy="1501971"/>
          </a:xfrm>
          <a:prstGeom prst="rect">
            <a:avLst/>
          </a:prstGeom>
        </p:spPr>
      </p:pic>
      <p:pic>
        <p:nvPicPr>
          <p:cNvPr id="23" name="Picture 14" descr="A art piece of artwork&#10;&#10;Description automatically generated">
            <a:extLst>
              <a:ext uri="{FF2B5EF4-FFF2-40B4-BE49-F238E27FC236}">
                <a16:creationId xmlns:a16="http://schemas.microsoft.com/office/drawing/2014/main" id="{D5F0AD02-6E6D-6C2E-8809-1463CAB9FD38}"/>
              </a:ext>
            </a:extLst>
          </p:cNvPr>
          <p:cNvPicPr>
            <a:picLocks noChangeAspect="1"/>
          </p:cNvPicPr>
          <p:nvPr/>
        </p:nvPicPr>
        <p:blipFill>
          <a:blip r:embed="rId6"/>
          <a:stretch>
            <a:fillRect/>
          </a:stretch>
        </p:blipFill>
        <p:spPr>
          <a:xfrm rot="480000">
            <a:off x="10129013" y="4751421"/>
            <a:ext cx="1794295" cy="1337742"/>
          </a:xfrm>
          <a:prstGeom prst="rect">
            <a:avLst/>
          </a:prstGeom>
        </p:spPr>
      </p:pic>
      <p:pic>
        <p:nvPicPr>
          <p:cNvPr id="3" name="Picture 2" descr="A book cover of a book&#10;&#10;Description automatically generated">
            <a:extLst>
              <a:ext uri="{FF2B5EF4-FFF2-40B4-BE49-F238E27FC236}">
                <a16:creationId xmlns:a16="http://schemas.microsoft.com/office/drawing/2014/main" id="{F74237CC-1C9E-EDEC-F293-050924036BAC}"/>
              </a:ext>
            </a:extLst>
          </p:cNvPr>
          <p:cNvPicPr>
            <a:picLocks noChangeAspect="1"/>
          </p:cNvPicPr>
          <p:nvPr/>
        </p:nvPicPr>
        <p:blipFill>
          <a:blip r:embed="rId7"/>
          <a:stretch>
            <a:fillRect/>
          </a:stretch>
        </p:blipFill>
        <p:spPr>
          <a:xfrm rot="21060000">
            <a:off x="317636" y="919477"/>
            <a:ext cx="1207748" cy="1592687"/>
          </a:xfrm>
          <a:prstGeom prst="rect">
            <a:avLst/>
          </a:prstGeom>
        </p:spPr>
      </p:pic>
      <p:pic>
        <p:nvPicPr>
          <p:cNvPr id="6" name="Picture 7" descr="A cartoon of a person holding a telescope&#10;&#10;Description automatically generated">
            <a:extLst>
              <a:ext uri="{FF2B5EF4-FFF2-40B4-BE49-F238E27FC236}">
                <a16:creationId xmlns:a16="http://schemas.microsoft.com/office/drawing/2014/main" id="{AA3E41C6-AFA6-0EE0-15FC-8FC8EBD68D45}"/>
              </a:ext>
            </a:extLst>
          </p:cNvPr>
          <p:cNvPicPr>
            <a:picLocks noChangeAspect="1"/>
          </p:cNvPicPr>
          <p:nvPr/>
        </p:nvPicPr>
        <p:blipFill>
          <a:blip r:embed="rId8"/>
          <a:stretch>
            <a:fillRect/>
          </a:stretch>
        </p:blipFill>
        <p:spPr>
          <a:xfrm rot="20700000">
            <a:off x="329260" y="3669065"/>
            <a:ext cx="1478566" cy="1159372"/>
          </a:xfrm>
          <a:prstGeom prst="rect">
            <a:avLst/>
          </a:prstGeom>
        </p:spPr>
      </p:pic>
      <p:pic>
        <p:nvPicPr>
          <p:cNvPr id="8" name="Picture 10" descr="A book cover with a child&amp;#39;s face&#10;&#10;Description automatically generated">
            <a:extLst>
              <a:ext uri="{FF2B5EF4-FFF2-40B4-BE49-F238E27FC236}">
                <a16:creationId xmlns:a16="http://schemas.microsoft.com/office/drawing/2014/main" id="{9358A3BA-DF8D-21A6-B2CA-40E515861417}"/>
              </a:ext>
            </a:extLst>
          </p:cNvPr>
          <p:cNvPicPr>
            <a:picLocks noChangeAspect="1"/>
          </p:cNvPicPr>
          <p:nvPr/>
        </p:nvPicPr>
        <p:blipFill>
          <a:blip r:embed="rId9"/>
          <a:stretch>
            <a:fillRect/>
          </a:stretch>
        </p:blipFill>
        <p:spPr>
          <a:xfrm rot="1320000">
            <a:off x="1179986" y="2291084"/>
            <a:ext cx="1407852" cy="1379630"/>
          </a:xfrm>
          <a:prstGeom prst="rect">
            <a:avLst/>
          </a:prstGeom>
        </p:spPr>
      </p:pic>
      <p:pic>
        <p:nvPicPr>
          <p:cNvPr id="11" name="Picture 13" descr="A book cover with cars and people&#10;&#10;Description automatically generated">
            <a:extLst>
              <a:ext uri="{FF2B5EF4-FFF2-40B4-BE49-F238E27FC236}">
                <a16:creationId xmlns:a16="http://schemas.microsoft.com/office/drawing/2014/main" id="{B8B548C1-0F01-4A94-3176-C6EEE9F828EC}"/>
              </a:ext>
            </a:extLst>
          </p:cNvPr>
          <p:cNvPicPr>
            <a:picLocks noChangeAspect="1"/>
          </p:cNvPicPr>
          <p:nvPr/>
        </p:nvPicPr>
        <p:blipFill>
          <a:blip r:embed="rId10"/>
          <a:stretch>
            <a:fillRect/>
          </a:stretch>
        </p:blipFill>
        <p:spPr>
          <a:xfrm rot="660000">
            <a:off x="799780" y="4949455"/>
            <a:ext cx="1596288" cy="1390310"/>
          </a:xfrm>
          <a:prstGeom prst="rect">
            <a:avLst/>
          </a:prstGeom>
        </p:spPr>
      </p:pic>
    </p:spTree>
    <p:extLst>
      <p:ext uri="{BB962C8B-B14F-4D97-AF65-F5344CB8AC3E}">
        <p14:creationId xmlns:p14="http://schemas.microsoft.com/office/powerpoint/2010/main" val="643977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a:solidFill>
                  <a:schemeClr val="bg1"/>
                </a:solidFill>
                <a:latin typeface="+mn-lt"/>
              </a:rPr>
              <a:t>Activity 2: </a:t>
            </a:r>
          </a:p>
          <a:p>
            <a:pPr algn="ctr"/>
            <a:r>
              <a:rPr lang="en-US" sz="3600" b="1">
                <a:solidFill>
                  <a:schemeClr val="bg1"/>
                </a:solidFill>
                <a:latin typeface="+mn-lt"/>
              </a:rPr>
              <a:t>Diary Entry Writing</a:t>
            </a:r>
            <a:endParaRPr lang="en-US">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
              </a:rPr>
              <a:t>Recap</a:t>
            </a:r>
            <a:endParaRPr lang="en-AU" sz="3600" b="1">
              <a:solidFill>
                <a:schemeClr val="bg1"/>
              </a:solidFill>
              <a:latin typeface="Calibri "/>
            </a:endParaRPr>
          </a:p>
        </p:txBody>
      </p:sp>
      <p:pic>
        <p:nvPicPr>
          <p:cNvPr id="2" name="Picture 2" descr="An old person with white hair&#10;&#10;Description automatically generated">
            <a:extLst>
              <a:ext uri="{FF2B5EF4-FFF2-40B4-BE49-F238E27FC236}">
                <a16:creationId xmlns:a16="http://schemas.microsoft.com/office/drawing/2014/main" id="{9AAFF472-187D-E104-836C-2BC0F5596EF7}"/>
              </a:ext>
            </a:extLst>
          </p:cNvPr>
          <p:cNvPicPr>
            <a:picLocks noChangeAspect="1"/>
          </p:cNvPicPr>
          <p:nvPr/>
        </p:nvPicPr>
        <p:blipFill rotWithShape="1">
          <a:blip r:embed="rId3"/>
          <a:srcRect l="24658" t="4494" r="342" b="1618"/>
          <a:stretch/>
        </p:blipFill>
        <p:spPr>
          <a:xfrm>
            <a:off x="685065" y="1668692"/>
            <a:ext cx="2057404" cy="1575350"/>
          </a:xfrm>
          <a:prstGeom prst="rect">
            <a:avLst/>
          </a:prstGeom>
        </p:spPr>
      </p:pic>
      <p:pic>
        <p:nvPicPr>
          <p:cNvPr id="3" name="Picture 3" descr="A person with a flower crown playing a guitar&#10;&#10;Description automatically generated">
            <a:extLst>
              <a:ext uri="{FF2B5EF4-FFF2-40B4-BE49-F238E27FC236}">
                <a16:creationId xmlns:a16="http://schemas.microsoft.com/office/drawing/2014/main" id="{066341A5-8115-7A68-5368-696FE3BEA2D4}"/>
              </a:ext>
            </a:extLst>
          </p:cNvPr>
          <p:cNvPicPr>
            <a:picLocks noChangeAspect="1"/>
          </p:cNvPicPr>
          <p:nvPr/>
        </p:nvPicPr>
        <p:blipFill>
          <a:blip r:embed="rId4"/>
          <a:stretch>
            <a:fillRect/>
          </a:stretch>
        </p:blipFill>
        <p:spPr>
          <a:xfrm>
            <a:off x="1140178" y="3261280"/>
            <a:ext cx="2743200" cy="1690106"/>
          </a:xfrm>
          <a:prstGeom prst="rect">
            <a:avLst/>
          </a:prstGeom>
        </p:spPr>
      </p:pic>
      <p:pic>
        <p:nvPicPr>
          <p:cNvPr id="4" name="Picture 6" descr="A person wearing glasses&#10;&#10;Description automatically generated">
            <a:extLst>
              <a:ext uri="{FF2B5EF4-FFF2-40B4-BE49-F238E27FC236}">
                <a16:creationId xmlns:a16="http://schemas.microsoft.com/office/drawing/2014/main" id="{C224567E-9E23-0F72-3EE6-6B2B6821FBFD}"/>
              </a:ext>
            </a:extLst>
          </p:cNvPr>
          <p:cNvPicPr>
            <a:picLocks noChangeAspect="1"/>
          </p:cNvPicPr>
          <p:nvPr/>
        </p:nvPicPr>
        <p:blipFill>
          <a:blip r:embed="rId5"/>
          <a:stretch>
            <a:fillRect/>
          </a:stretch>
        </p:blipFill>
        <p:spPr>
          <a:xfrm>
            <a:off x="556919" y="4824439"/>
            <a:ext cx="2319867" cy="1743492"/>
          </a:xfrm>
          <a:prstGeom prst="rect">
            <a:avLst/>
          </a:prstGeom>
        </p:spPr>
      </p:pic>
      <p:pic>
        <p:nvPicPr>
          <p:cNvPr id="9" name="Picture 2" descr="A book cover of a book&#10;&#10;Description automatically generated">
            <a:extLst>
              <a:ext uri="{FF2B5EF4-FFF2-40B4-BE49-F238E27FC236}">
                <a16:creationId xmlns:a16="http://schemas.microsoft.com/office/drawing/2014/main" id="{F9B69E34-0009-184D-CC36-57ECDA29E975}"/>
              </a:ext>
            </a:extLst>
          </p:cNvPr>
          <p:cNvPicPr>
            <a:picLocks noChangeAspect="1"/>
          </p:cNvPicPr>
          <p:nvPr/>
        </p:nvPicPr>
        <p:blipFill>
          <a:blip r:embed="rId6"/>
          <a:stretch>
            <a:fillRect/>
          </a:stretch>
        </p:blipFill>
        <p:spPr>
          <a:xfrm rot="21060000">
            <a:off x="8963044" y="1145255"/>
            <a:ext cx="1207748" cy="1592687"/>
          </a:xfrm>
          <a:prstGeom prst="rect">
            <a:avLst/>
          </a:prstGeom>
        </p:spPr>
      </p:pic>
      <p:pic>
        <p:nvPicPr>
          <p:cNvPr id="11" name="Picture 7" descr="A cartoon of a person holding a telescope&#10;&#10;Description automatically generated">
            <a:extLst>
              <a:ext uri="{FF2B5EF4-FFF2-40B4-BE49-F238E27FC236}">
                <a16:creationId xmlns:a16="http://schemas.microsoft.com/office/drawing/2014/main" id="{6F9A6BBB-B47D-C40A-8D66-2885FD9C9ED8}"/>
              </a:ext>
            </a:extLst>
          </p:cNvPr>
          <p:cNvPicPr>
            <a:picLocks noChangeAspect="1"/>
          </p:cNvPicPr>
          <p:nvPr/>
        </p:nvPicPr>
        <p:blipFill>
          <a:blip r:embed="rId7"/>
          <a:stretch>
            <a:fillRect/>
          </a:stretch>
        </p:blipFill>
        <p:spPr>
          <a:xfrm rot="20700000">
            <a:off x="8965394" y="3890253"/>
            <a:ext cx="1379789" cy="1074706"/>
          </a:xfrm>
          <a:prstGeom prst="rect">
            <a:avLst/>
          </a:prstGeom>
        </p:spPr>
      </p:pic>
      <p:pic>
        <p:nvPicPr>
          <p:cNvPr id="13" name="Picture 10" descr="A book cover with a child&amp;#39;s face&#10;&#10;Description automatically generated">
            <a:extLst>
              <a:ext uri="{FF2B5EF4-FFF2-40B4-BE49-F238E27FC236}">
                <a16:creationId xmlns:a16="http://schemas.microsoft.com/office/drawing/2014/main" id="{0DACE4FA-7026-1E74-AF97-D005BBA8834D}"/>
              </a:ext>
            </a:extLst>
          </p:cNvPr>
          <p:cNvPicPr>
            <a:picLocks noChangeAspect="1"/>
          </p:cNvPicPr>
          <p:nvPr/>
        </p:nvPicPr>
        <p:blipFill>
          <a:blip r:embed="rId8"/>
          <a:stretch>
            <a:fillRect/>
          </a:stretch>
        </p:blipFill>
        <p:spPr>
          <a:xfrm rot="960000">
            <a:off x="8722982" y="2671482"/>
            <a:ext cx="1280853" cy="1280853"/>
          </a:xfrm>
          <a:prstGeom prst="rect">
            <a:avLst/>
          </a:prstGeom>
        </p:spPr>
      </p:pic>
      <p:pic>
        <p:nvPicPr>
          <p:cNvPr id="15" name="Picture 13" descr="A book cover with cars and people&#10;&#10;Description automatically generated">
            <a:extLst>
              <a:ext uri="{FF2B5EF4-FFF2-40B4-BE49-F238E27FC236}">
                <a16:creationId xmlns:a16="http://schemas.microsoft.com/office/drawing/2014/main" id="{704DA7EB-5A1D-036C-FF2B-2083C447E0BA}"/>
              </a:ext>
            </a:extLst>
          </p:cNvPr>
          <p:cNvPicPr>
            <a:picLocks noChangeAspect="1"/>
          </p:cNvPicPr>
          <p:nvPr/>
        </p:nvPicPr>
        <p:blipFill>
          <a:blip r:embed="rId9"/>
          <a:stretch>
            <a:fillRect/>
          </a:stretch>
        </p:blipFill>
        <p:spPr>
          <a:xfrm rot="780000">
            <a:off x="8702562" y="5072590"/>
            <a:ext cx="1511622" cy="1333866"/>
          </a:xfrm>
          <a:prstGeom prst="rect">
            <a:avLst/>
          </a:prstGeom>
        </p:spPr>
      </p:pic>
      <p:pic>
        <p:nvPicPr>
          <p:cNvPr id="17" name="Picture 3" descr="A book cover of a book&#10;&#10;Description automatically generated">
            <a:extLst>
              <a:ext uri="{FF2B5EF4-FFF2-40B4-BE49-F238E27FC236}">
                <a16:creationId xmlns:a16="http://schemas.microsoft.com/office/drawing/2014/main" id="{5FAE5229-FAD2-8348-C62F-AC1E319FAFB9}"/>
              </a:ext>
            </a:extLst>
          </p:cNvPr>
          <p:cNvPicPr>
            <a:picLocks noChangeAspect="1"/>
          </p:cNvPicPr>
          <p:nvPr/>
        </p:nvPicPr>
        <p:blipFill>
          <a:blip r:embed="rId10"/>
          <a:stretch>
            <a:fillRect/>
          </a:stretch>
        </p:blipFill>
        <p:spPr>
          <a:xfrm rot="1080000">
            <a:off x="10321343" y="671363"/>
            <a:ext cx="1601054" cy="1299788"/>
          </a:xfrm>
          <a:prstGeom prst="rect">
            <a:avLst/>
          </a:prstGeom>
        </p:spPr>
      </p:pic>
      <p:pic>
        <p:nvPicPr>
          <p:cNvPr id="19" name="Picture 8" descr="A book cover with cars and buildings&#10;&#10;Description automatically generated">
            <a:extLst>
              <a:ext uri="{FF2B5EF4-FFF2-40B4-BE49-F238E27FC236}">
                <a16:creationId xmlns:a16="http://schemas.microsoft.com/office/drawing/2014/main" id="{AA5D3C6D-BFC7-0522-51D9-4CB2FFB34102}"/>
              </a:ext>
            </a:extLst>
          </p:cNvPr>
          <p:cNvPicPr>
            <a:picLocks noChangeAspect="1"/>
          </p:cNvPicPr>
          <p:nvPr/>
        </p:nvPicPr>
        <p:blipFill>
          <a:blip r:embed="rId11"/>
          <a:stretch>
            <a:fillRect/>
          </a:stretch>
        </p:blipFill>
        <p:spPr>
          <a:xfrm rot="21360000">
            <a:off x="10417317" y="3505773"/>
            <a:ext cx="1502118" cy="1571135"/>
          </a:xfrm>
          <a:prstGeom prst="rect">
            <a:avLst/>
          </a:prstGeom>
        </p:spPr>
      </p:pic>
      <p:pic>
        <p:nvPicPr>
          <p:cNvPr id="22" name="Picture 12" descr="A book cover with a group of children&#10;&#10;Description automatically generated">
            <a:extLst>
              <a:ext uri="{FF2B5EF4-FFF2-40B4-BE49-F238E27FC236}">
                <a16:creationId xmlns:a16="http://schemas.microsoft.com/office/drawing/2014/main" id="{7C6D1330-A45A-880C-3D8E-973BBFC226C4}"/>
              </a:ext>
            </a:extLst>
          </p:cNvPr>
          <p:cNvPicPr>
            <a:picLocks noChangeAspect="1"/>
          </p:cNvPicPr>
          <p:nvPr/>
        </p:nvPicPr>
        <p:blipFill>
          <a:blip r:embed="rId12"/>
          <a:stretch>
            <a:fillRect/>
          </a:stretch>
        </p:blipFill>
        <p:spPr>
          <a:xfrm rot="19980000">
            <a:off x="10304072" y="1981695"/>
            <a:ext cx="1500656" cy="1501971"/>
          </a:xfrm>
          <a:prstGeom prst="rect">
            <a:avLst/>
          </a:prstGeom>
        </p:spPr>
      </p:pic>
      <p:pic>
        <p:nvPicPr>
          <p:cNvPr id="24" name="Picture 14" descr="A art piece of artwork&#10;&#10;Description automatically generated">
            <a:extLst>
              <a:ext uri="{FF2B5EF4-FFF2-40B4-BE49-F238E27FC236}">
                <a16:creationId xmlns:a16="http://schemas.microsoft.com/office/drawing/2014/main" id="{9D88D201-A7AA-4C24-CC42-638BB7B7AF53}"/>
              </a:ext>
            </a:extLst>
          </p:cNvPr>
          <p:cNvPicPr>
            <a:picLocks noChangeAspect="1"/>
          </p:cNvPicPr>
          <p:nvPr/>
        </p:nvPicPr>
        <p:blipFill>
          <a:blip r:embed="rId13"/>
          <a:stretch>
            <a:fillRect/>
          </a:stretch>
        </p:blipFill>
        <p:spPr>
          <a:xfrm rot="480000">
            <a:off x="10317161" y="4854902"/>
            <a:ext cx="1794295" cy="1337742"/>
          </a:xfrm>
          <a:prstGeom prst="rect">
            <a:avLst/>
          </a:prstGeom>
        </p:spPr>
      </p:pic>
      <p:sp>
        <p:nvSpPr>
          <p:cNvPr id="25" name="Title 1">
            <a:extLst>
              <a:ext uri="{FF2B5EF4-FFF2-40B4-BE49-F238E27FC236}">
                <a16:creationId xmlns:a16="http://schemas.microsoft.com/office/drawing/2014/main" id="{0641A1F4-A58A-339F-6A52-648AC9A25DA1}"/>
              </a:ext>
            </a:extLst>
          </p:cNvPr>
          <p:cNvSpPr txBox="1">
            <a:spLocks/>
          </p:cNvSpPr>
          <p:nvPr/>
        </p:nvSpPr>
        <p:spPr>
          <a:xfrm>
            <a:off x="4103337" y="2639085"/>
            <a:ext cx="4071527" cy="254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a:solidFill>
                  <a:schemeClr val="bg1"/>
                </a:solidFill>
                <a:latin typeface="Calibri "/>
              </a:rPr>
              <a:t>What makes a culturally safe classroom?</a:t>
            </a:r>
            <a:endParaRPr lang="en-AU" sz="3000">
              <a:solidFill>
                <a:schemeClr val="bg1"/>
              </a:solidFill>
              <a:latin typeface="Calibri "/>
            </a:endParaRPr>
          </a:p>
        </p:txBody>
      </p:sp>
    </p:spTree>
    <p:extLst>
      <p:ext uri="{BB962C8B-B14F-4D97-AF65-F5344CB8AC3E}">
        <p14:creationId xmlns:p14="http://schemas.microsoft.com/office/powerpoint/2010/main" val="416942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hands holding each other&#10;&#10;Description automatically generated">
            <a:extLst>
              <a:ext uri="{FF2B5EF4-FFF2-40B4-BE49-F238E27FC236}">
                <a16:creationId xmlns:a16="http://schemas.microsoft.com/office/drawing/2014/main" id="{26365E37-C442-7A87-8583-4ADFEE7672A5}"/>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2" name="Content Placeholder 2">
            <a:extLst>
              <a:ext uri="{FF2B5EF4-FFF2-40B4-BE49-F238E27FC236}">
                <a16:creationId xmlns:a16="http://schemas.microsoft.com/office/drawing/2014/main" id="{B0FAEA6B-40B8-CAD3-0600-889CC8C49A35}"/>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3" name="Content Placeholder 2">
            <a:extLst>
              <a:ext uri="{FF2B5EF4-FFF2-40B4-BE49-F238E27FC236}">
                <a16:creationId xmlns:a16="http://schemas.microsoft.com/office/drawing/2014/main" id="{9D523C6F-88DD-36C2-1504-1B80707FFB73}"/>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7" name="Content Placeholder 2">
            <a:extLst>
              <a:ext uri="{FF2B5EF4-FFF2-40B4-BE49-F238E27FC236}">
                <a16:creationId xmlns:a16="http://schemas.microsoft.com/office/drawing/2014/main" id="{A2501829-3050-6C35-6D97-04C18689E766}"/>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2791048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69909" y="955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a:t>
            </a:r>
          </a:p>
        </p:txBody>
      </p:sp>
      <p:sp>
        <p:nvSpPr>
          <p:cNvPr id="3" name="Content Placeholder 2">
            <a:extLst>
              <a:ext uri="{FF2B5EF4-FFF2-40B4-BE49-F238E27FC236}">
                <a16:creationId xmlns:a16="http://schemas.microsoft.com/office/drawing/2014/main" id="{4D82323C-AC41-E64B-D876-074926EF5EF6}"/>
              </a:ext>
            </a:extLst>
          </p:cNvPr>
          <p:cNvSpPr txBox="1">
            <a:spLocks/>
          </p:cNvSpPr>
          <p:nvPr/>
        </p:nvSpPr>
        <p:spPr>
          <a:xfrm>
            <a:off x="2284281" y="3189675"/>
            <a:ext cx="3632859" cy="30936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500">
                <a:solidFill>
                  <a:schemeClr val="bg1"/>
                </a:solidFill>
                <a:cs typeface="Calibri"/>
              </a:rPr>
              <a:t>First person</a:t>
            </a:r>
            <a:endParaRPr lang="en-US">
              <a:solidFill>
                <a:schemeClr val="bg1"/>
              </a:solidFill>
            </a:endParaRPr>
          </a:p>
          <a:p>
            <a:pPr marL="342900" indent="-342900"/>
            <a:r>
              <a:rPr lang="en-US" sz="2500">
                <a:solidFill>
                  <a:schemeClr val="bg1"/>
                </a:solidFill>
                <a:cs typeface="Calibri"/>
              </a:rPr>
              <a:t>Past tense </a:t>
            </a:r>
          </a:p>
          <a:p>
            <a:pPr marL="342900" indent="-342900"/>
            <a:r>
              <a:rPr lang="en-US" sz="2500">
                <a:solidFill>
                  <a:schemeClr val="bg1"/>
                </a:solidFill>
                <a:cs typeface="Calibri"/>
              </a:rPr>
              <a:t>Sharing observations, </a:t>
            </a:r>
            <a:br>
              <a:rPr lang="en-US" sz="2500">
                <a:solidFill>
                  <a:schemeClr val="bg1"/>
                </a:solidFill>
                <a:cs typeface="Calibri"/>
              </a:rPr>
            </a:br>
            <a:r>
              <a:rPr lang="en-US" sz="2500">
                <a:solidFill>
                  <a:schemeClr val="bg1"/>
                </a:solidFill>
                <a:cs typeface="Calibri"/>
              </a:rPr>
              <a:t>thoughts and feelings</a:t>
            </a:r>
          </a:p>
          <a:p>
            <a:pPr marL="342900" indent="-342900"/>
            <a:r>
              <a:rPr lang="en-US" sz="2500">
                <a:solidFill>
                  <a:schemeClr val="bg1"/>
                </a:solidFill>
                <a:cs typeface="Calibri"/>
              </a:rPr>
              <a:t>Date</a:t>
            </a:r>
          </a:p>
          <a:p>
            <a:pPr marL="342900" indent="-342900"/>
            <a:r>
              <a:rPr lang="en-US" sz="2500">
                <a:solidFill>
                  <a:schemeClr val="bg1"/>
                </a:solidFill>
                <a:cs typeface="Calibri"/>
              </a:rPr>
              <a:t>Introduction</a:t>
            </a:r>
          </a:p>
        </p:txBody>
      </p:sp>
      <p:sp>
        <p:nvSpPr>
          <p:cNvPr id="4" name="TextBox 3">
            <a:extLst>
              <a:ext uri="{FF2B5EF4-FFF2-40B4-BE49-F238E27FC236}">
                <a16:creationId xmlns:a16="http://schemas.microsoft.com/office/drawing/2014/main" id="{DCEB1A54-E4BD-8083-2C2E-E696D1FFD588}"/>
              </a:ext>
            </a:extLst>
          </p:cNvPr>
          <p:cNvSpPr txBox="1"/>
          <p:nvPr/>
        </p:nvSpPr>
        <p:spPr>
          <a:xfrm>
            <a:off x="1475316" y="1951567"/>
            <a:ext cx="953770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solidFill>
                  <a:srgbClr val="FFFFFF"/>
                </a:solidFill>
              </a:rPr>
              <a:t>Think/Pair/Share: What are some language features of a diary entry?</a:t>
            </a:r>
            <a:r>
              <a:rPr lang="en-US" sz="2500">
                <a:solidFill>
                  <a:srgbClr val="FFFFFF"/>
                </a:solidFill>
                <a:cs typeface="Calibri"/>
              </a:rPr>
              <a:t>​</a:t>
            </a:r>
            <a:endParaRPr lang="en-US"/>
          </a:p>
        </p:txBody>
      </p:sp>
      <p:sp>
        <p:nvSpPr>
          <p:cNvPr id="7" name="Content Placeholder 2">
            <a:extLst>
              <a:ext uri="{FF2B5EF4-FFF2-40B4-BE49-F238E27FC236}">
                <a16:creationId xmlns:a16="http://schemas.microsoft.com/office/drawing/2014/main" id="{2A3FD640-9272-503B-0FF4-35248B2881FD}"/>
              </a:ext>
            </a:extLst>
          </p:cNvPr>
          <p:cNvSpPr txBox="1">
            <a:spLocks/>
          </p:cNvSpPr>
          <p:nvPr/>
        </p:nvSpPr>
        <p:spPr>
          <a:xfrm>
            <a:off x="6098514" y="3193908"/>
            <a:ext cx="3908025" cy="31042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500">
                <a:solidFill>
                  <a:schemeClr val="bg1"/>
                </a:solidFill>
                <a:cs typeface="Calibri"/>
              </a:rPr>
              <a:t>Emotive language</a:t>
            </a:r>
          </a:p>
          <a:p>
            <a:pPr marL="342900" indent="-342900"/>
            <a:r>
              <a:rPr lang="en-US" sz="2500">
                <a:solidFill>
                  <a:schemeClr val="bg1"/>
                </a:solidFill>
                <a:cs typeface="Calibri"/>
              </a:rPr>
              <a:t>Detail</a:t>
            </a:r>
            <a:endParaRPr lang="en-US">
              <a:solidFill>
                <a:schemeClr val="bg1"/>
              </a:solidFill>
              <a:cs typeface="Calibri"/>
            </a:endParaRPr>
          </a:p>
          <a:p>
            <a:pPr marL="342900" indent="-342900"/>
            <a:r>
              <a:rPr lang="en-US" sz="2500">
                <a:solidFill>
                  <a:schemeClr val="bg1"/>
                </a:solidFill>
                <a:cs typeface="Calibri"/>
              </a:rPr>
              <a:t>Descriptions</a:t>
            </a:r>
          </a:p>
          <a:p>
            <a:pPr marL="342900" indent="-342900"/>
            <a:r>
              <a:rPr lang="en-US" sz="2500">
                <a:solidFill>
                  <a:schemeClr val="bg1"/>
                </a:solidFill>
                <a:cs typeface="Calibri"/>
              </a:rPr>
              <a:t>Events and entries are in chronological order</a:t>
            </a:r>
          </a:p>
          <a:p>
            <a:pPr marL="342900" indent="-342900"/>
            <a:r>
              <a:rPr lang="en-US" sz="2500">
                <a:solidFill>
                  <a:schemeClr val="bg1"/>
                </a:solidFill>
                <a:cs typeface="Calibri"/>
              </a:rPr>
              <a:t>Sharing a point of view</a:t>
            </a:r>
          </a:p>
        </p:txBody>
      </p:sp>
    </p:spTree>
    <p:extLst>
      <p:ext uri="{BB962C8B-B14F-4D97-AF65-F5344CB8AC3E}">
        <p14:creationId xmlns:p14="http://schemas.microsoft.com/office/powerpoint/2010/main" val="336087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a:t>
            </a:r>
          </a:p>
        </p:txBody>
      </p:sp>
      <p:pic>
        <p:nvPicPr>
          <p:cNvPr id="10" name="Picture 10" descr="A book cover with a green hill and a blue sky with white text&#10;&#10;Description automatically generated">
            <a:extLst>
              <a:ext uri="{FF2B5EF4-FFF2-40B4-BE49-F238E27FC236}">
                <a16:creationId xmlns:a16="http://schemas.microsoft.com/office/drawing/2014/main" id="{0290663B-D0B3-7E47-C542-12A4A4E89EE7}"/>
              </a:ext>
            </a:extLst>
          </p:cNvPr>
          <p:cNvPicPr>
            <a:picLocks noChangeAspect="1"/>
          </p:cNvPicPr>
          <p:nvPr/>
        </p:nvPicPr>
        <p:blipFill rotWithShape="1">
          <a:blip r:embed="rId3"/>
          <a:srcRect l="18151" r="18493" b="-687"/>
          <a:stretch/>
        </p:blipFill>
        <p:spPr>
          <a:xfrm>
            <a:off x="2680834" y="2416607"/>
            <a:ext cx="2528226" cy="4032045"/>
          </a:xfrm>
          <a:prstGeom prst="rect">
            <a:avLst/>
          </a:prstGeom>
        </p:spPr>
      </p:pic>
      <p:sp>
        <p:nvSpPr>
          <p:cNvPr id="11" name="Title 1">
            <a:extLst>
              <a:ext uri="{FF2B5EF4-FFF2-40B4-BE49-F238E27FC236}">
                <a16:creationId xmlns:a16="http://schemas.microsoft.com/office/drawing/2014/main" id="{61BB758D-5AA2-8F78-7287-7662F186E732}"/>
              </a:ext>
            </a:extLst>
          </p:cNvPr>
          <p:cNvSpPr txBox="1">
            <a:spLocks/>
          </p:cNvSpPr>
          <p:nvPr/>
        </p:nvSpPr>
        <p:spPr>
          <a:xfrm>
            <a:off x="4430565" y="3781171"/>
            <a:ext cx="7139518"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i="1">
                <a:solidFill>
                  <a:schemeClr val="bg1"/>
                </a:solidFill>
                <a:latin typeface="Calibri"/>
                <a:ea typeface="+mj-lt"/>
                <a:cs typeface="+mj-lt"/>
              </a:rPr>
              <a:t>Hiding</a:t>
            </a:r>
            <a:r>
              <a:rPr lang="en-US" sz="3000">
                <a:solidFill>
                  <a:schemeClr val="bg1"/>
                </a:solidFill>
                <a:latin typeface="Calibri"/>
                <a:ea typeface="+mj-lt"/>
                <a:cs typeface="+mj-lt"/>
              </a:rPr>
              <a:t> by David Simmons</a:t>
            </a:r>
            <a:endParaRPr lang="en-US" sz="3000" i="1">
              <a:solidFill>
                <a:schemeClr val="bg1"/>
              </a:solidFill>
              <a:latin typeface="Calibri"/>
              <a:ea typeface="+mj-lt"/>
              <a:cs typeface="+mj-lt"/>
            </a:endParaRPr>
          </a:p>
        </p:txBody>
      </p:sp>
    </p:spTree>
    <p:extLst>
      <p:ext uri="{BB962C8B-B14F-4D97-AF65-F5344CB8AC3E}">
        <p14:creationId xmlns:p14="http://schemas.microsoft.com/office/powerpoint/2010/main" val="615622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 Examples</a:t>
            </a:r>
          </a:p>
        </p:txBody>
      </p:sp>
      <p:sp>
        <p:nvSpPr>
          <p:cNvPr id="11" name="Title 1">
            <a:extLst>
              <a:ext uri="{FF2B5EF4-FFF2-40B4-BE49-F238E27FC236}">
                <a16:creationId xmlns:a16="http://schemas.microsoft.com/office/drawing/2014/main" id="{61BB758D-5AA2-8F78-7287-7662F186E732}"/>
              </a:ext>
            </a:extLst>
          </p:cNvPr>
          <p:cNvSpPr txBox="1">
            <a:spLocks/>
          </p:cNvSpPr>
          <p:nvPr/>
        </p:nvSpPr>
        <p:spPr>
          <a:xfrm>
            <a:off x="154898" y="5919005"/>
            <a:ext cx="3742268"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i="1">
                <a:solidFill>
                  <a:schemeClr val="bg1"/>
                </a:solidFill>
                <a:latin typeface="Calibri"/>
                <a:ea typeface="+mj-lt"/>
                <a:cs typeface="+mj-lt"/>
              </a:rPr>
              <a:t>Ann </a:t>
            </a:r>
            <a:r>
              <a:rPr lang="en-US" sz="3000" i="1" err="1">
                <a:solidFill>
                  <a:schemeClr val="bg1"/>
                </a:solidFill>
                <a:latin typeface="Calibri"/>
                <a:ea typeface="+mj-lt"/>
                <a:cs typeface="+mj-lt"/>
              </a:rPr>
              <a:t>Curthoys</a:t>
            </a:r>
            <a:r>
              <a:rPr lang="en-US" sz="3000" i="1">
                <a:solidFill>
                  <a:schemeClr val="bg1"/>
                </a:solidFill>
                <a:latin typeface="Calibri"/>
                <a:ea typeface="+mj-lt"/>
                <a:cs typeface="+mj-lt"/>
              </a:rPr>
              <a:t>' Diary</a:t>
            </a:r>
            <a:endParaRPr lang="en-US" sz="3000">
              <a:solidFill>
                <a:schemeClr val="bg1"/>
              </a:solidFill>
              <a:latin typeface="Calibri"/>
              <a:ea typeface="+mj-lt"/>
              <a:cs typeface="+mj-lt"/>
            </a:endParaRPr>
          </a:p>
        </p:txBody>
      </p:sp>
      <p:pic>
        <p:nvPicPr>
          <p:cNvPr id="2" name="Picture 2" descr="A notebook with a blue and white text&#10;&#10;Description automatically generated">
            <a:extLst>
              <a:ext uri="{FF2B5EF4-FFF2-40B4-BE49-F238E27FC236}">
                <a16:creationId xmlns:a16="http://schemas.microsoft.com/office/drawing/2014/main" id="{6E02F6F6-0741-8BA4-39DA-C36EC6B2A07F}"/>
              </a:ext>
            </a:extLst>
          </p:cNvPr>
          <p:cNvPicPr>
            <a:picLocks noChangeAspect="1"/>
          </p:cNvPicPr>
          <p:nvPr/>
        </p:nvPicPr>
        <p:blipFill>
          <a:blip r:embed="rId3"/>
          <a:stretch>
            <a:fillRect/>
          </a:stretch>
        </p:blipFill>
        <p:spPr>
          <a:xfrm>
            <a:off x="692150" y="2426377"/>
            <a:ext cx="2743200" cy="3486912"/>
          </a:xfrm>
          <a:prstGeom prst="rect">
            <a:avLst/>
          </a:prstGeom>
        </p:spPr>
      </p:pic>
      <p:sp>
        <p:nvSpPr>
          <p:cNvPr id="4" name="Content Placeholder 2">
            <a:extLst>
              <a:ext uri="{FF2B5EF4-FFF2-40B4-BE49-F238E27FC236}">
                <a16:creationId xmlns:a16="http://schemas.microsoft.com/office/drawing/2014/main" id="{E99AB36F-CF2E-BADA-AB9E-12C50FBB969C}"/>
              </a:ext>
            </a:extLst>
          </p:cNvPr>
          <p:cNvSpPr txBox="1">
            <a:spLocks/>
          </p:cNvSpPr>
          <p:nvPr/>
        </p:nvSpPr>
        <p:spPr>
          <a:xfrm>
            <a:off x="4388522" y="2527140"/>
            <a:ext cx="6215258" cy="35169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600">
                <a:solidFill>
                  <a:schemeClr val="bg1"/>
                </a:solidFill>
                <a:cs typeface="Calibri"/>
              </a:rPr>
              <a:t>In small groups (3-4) you will </a:t>
            </a:r>
            <a:r>
              <a:rPr lang="en-US" sz="2600" err="1">
                <a:solidFill>
                  <a:schemeClr val="bg1"/>
                </a:solidFill>
                <a:cs typeface="Calibri"/>
              </a:rPr>
              <a:t>analyse</a:t>
            </a:r>
            <a:r>
              <a:rPr lang="en-US" sz="2600">
                <a:solidFill>
                  <a:schemeClr val="bg1"/>
                </a:solidFill>
                <a:cs typeface="Calibri"/>
              </a:rPr>
              <a:t> an example of a diary entry</a:t>
            </a:r>
          </a:p>
          <a:p>
            <a:pPr marL="457200" indent="-457200"/>
            <a:r>
              <a:rPr lang="en-US" sz="2600">
                <a:solidFill>
                  <a:schemeClr val="bg1"/>
                </a:solidFill>
                <a:cs typeface="Calibri"/>
              </a:rPr>
              <a:t>Each group will share with the class:</a:t>
            </a:r>
          </a:p>
          <a:p>
            <a:pPr marL="971550" lvl="1" indent="-514350">
              <a:lnSpc>
                <a:spcPct val="100000"/>
              </a:lnSpc>
              <a:spcBef>
                <a:spcPts val="1000"/>
              </a:spcBef>
              <a:spcAft>
                <a:spcPts val="1000"/>
              </a:spcAft>
              <a:buAutoNum type="arabicPeriod"/>
            </a:pPr>
            <a:r>
              <a:rPr lang="en-US" sz="2600">
                <a:solidFill>
                  <a:schemeClr val="bg1"/>
                </a:solidFill>
                <a:cs typeface="Calibri"/>
              </a:rPr>
              <a:t>Whose perspective is this example from?</a:t>
            </a:r>
          </a:p>
          <a:p>
            <a:pPr marL="971550" lvl="1" indent="-514350">
              <a:lnSpc>
                <a:spcPct val="100000"/>
              </a:lnSpc>
              <a:spcBef>
                <a:spcPts val="1000"/>
              </a:spcBef>
              <a:spcAft>
                <a:spcPts val="1000"/>
              </a:spcAft>
              <a:buAutoNum type="arabicPeriod"/>
            </a:pPr>
            <a:r>
              <a:rPr lang="en-US" sz="2600">
                <a:solidFill>
                  <a:schemeClr val="bg1"/>
                </a:solidFill>
                <a:cs typeface="Calibri"/>
              </a:rPr>
              <a:t>Which language features of a diary entry can you identify in your example?</a:t>
            </a:r>
          </a:p>
        </p:txBody>
      </p:sp>
    </p:spTree>
    <p:extLst>
      <p:ext uri="{BB962C8B-B14F-4D97-AF65-F5344CB8AC3E}">
        <p14:creationId xmlns:p14="http://schemas.microsoft.com/office/powerpoint/2010/main" val="905306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 – your turn!</a:t>
            </a:r>
          </a:p>
        </p:txBody>
      </p:sp>
      <p:sp>
        <p:nvSpPr>
          <p:cNvPr id="11" name="Title 1">
            <a:extLst>
              <a:ext uri="{FF2B5EF4-FFF2-40B4-BE49-F238E27FC236}">
                <a16:creationId xmlns:a16="http://schemas.microsoft.com/office/drawing/2014/main" id="{61BB758D-5AA2-8F78-7287-7662F186E732}"/>
              </a:ext>
            </a:extLst>
          </p:cNvPr>
          <p:cNvSpPr txBox="1">
            <a:spLocks/>
          </p:cNvSpPr>
          <p:nvPr/>
        </p:nvSpPr>
        <p:spPr>
          <a:xfrm>
            <a:off x="943927" y="2746284"/>
            <a:ext cx="10311587" cy="3315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a:solidFill>
                  <a:schemeClr val="bg1"/>
                </a:solidFill>
                <a:latin typeface="Calibri"/>
                <a:ea typeface="+mj-lt"/>
                <a:cs typeface="+mj-lt"/>
              </a:rPr>
              <a:t>You will be writing from the </a:t>
            </a:r>
            <a:r>
              <a:rPr lang="en-US" sz="2500" b="1" dirty="0">
                <a:solidFill>
                  <a:schemeClr val="bg1"/>
                </a:solidFill>
                <a:latin typeface="Calibri"/>
                <a:ea typeface="+mj-lt"/>
                <a:cs typeface="+mj-lt"/>
              </a:rPr>
              <a:t>perspective of a child whose friend was removed from their family</a:t>
            </a:r>
            <a:r>
              <a:rPr lang="en-US" sz="2500" dirty="0">
                <a:solidFill>
                  <a:schemeClr val="bg1"/>
                </a:solidFill>
                <a:latin typeface="Calibri"/>
                <a:ea typeface="+mj-lt"/>
                <a:cs typeface="+mj-lt"/>
              </a:rPr>
              <a:t>. You may want to focus on one of these situations:</a:t>
            </a:r>
            <a:br>
              <a:rPr lang="en-US" sz="2500" dirty="0">
                <a:latin typeface="Calibri"/>
                <a:ea typeface="+mj-lt"/>
                <a:cs typeface="+mj-lt"/>
              </a:rPr>
            </a:br>
            <a:endParaRPr lang="en-US" sz="2500">
              <a:solidFill>
                <a:schemeClr val="bg1"/>
              </a:solidFill>
              <a:latin typeface="Calibri Light" panose="020F0302020204030204"/>
              <a:ea typeface="+mj-lt"/>
              <a:cs typeface="+mj-lt"/>
            </a:endParaRPr>
          </a:p>
          <a:p>
            <a:pPr marL="514350" indent="-514350">
              <a:spcBef>
                <a:spcPts val="600"/>
              </a:spcBef>
              <a:spcAft>
                <a:spcPts val="600"/>
              </a:spcAft>
              <a:buAutoNum type="arabicPeriod"/>
            </a:pPr>
            <a:r>
              <a:rPr lang="en-US" sz="2500" dirty="0">
                <a:solidFill>
                  <a:schemeClr val="bg1"/>
                </a:solidFill>
                <a:latin typeface="Calibri"/>
                <a:cs typeface="Calibri Light" panose="020F0302020204030204"/>
              </a:rPr>
              <a:t>Going to visit their friend only to find out they are no longer living with their family</a:t>
            </a:r>
            <a:endParaRPr lang="en-US" sz="2500" dirty="0">
              <a:solidFill>
                <a:schemeClr val="bg1"/>
              </a:solidFill>
              <a:latin typeface="Calibri"/>
              <a:ea typeface="Calibri"/>
              <a:cs typeface="Calibri Light" panose="020F0302020204030204"/>
            </a:endParaRPr>
          </a:p>
          <a:p>
            <a:pPr marL="514350" indent="-514350">
              <a:spcBef>
                <a:spcPts val="600"/>
              </a:spcBef>
              <a:spcAft>
                <a:spcPts val="600"/>
              </a:spcAft>
              <a:buAutoNum type="arabicPeriod"/>
            </a:pPr>
            <a:r>
              <a:rPr lang="en-US" sz="2500" dirty="0">
                <a:solidFill>
                  <a:schemeClr val="bg1"/>
                </a:solidFill>
                <a:latin typeface="Calibri"/>
                <a:cs typeface="Calibri Light" panose="020F0302020204030204"/>
              </a:rPr>
              <a:t>Overhearing their own parents discussing the removal of First Nations children</a:t>
            </a:r>
            <a:endParaRPr lang="en-US" sz="2500" dirty="0">
              <a:solidFill>
                <a:schemeClr val="bg1"/>
              </a:solidFill>
              <a:latin typeface="Calibri"/>
              <a:ea typeface="Calibri"/>
              <a:cs typeface="Calibri Light" panose="020F0302020204030204"/>
            </a:endParaRPr>
          </a:p>
          <a:p>
            <a:pPr marL="514350" indent="-514350">
              <a:spcBef>
                <a:spcPts val="600"/>
              </a:spcBef>
              <a:spcAft>
                <a:spcPts val="600"/>
              </a:spcAft>
              <a:buAutoNum type="arabicPeriod"/>
            </a:pPr>
            <a:r>
              <a:rPr lang="en-US" sz="2500" dirty="0">
                <a:solidFill>
                  <a:schemeClr val="bg1"/>
                </a:solidFill>
                <a:latin typeface="Calibri"/>
                <a:cs typeface="Calibri Light" panose="020F0302020204030204"/>
              </a:rPr>
              <a:t>Turning up to school and finding out your friend isn't coming back</a:t>
            </a:r>
            <a:endParaRPr lang="en-US" sz="2500" dirty="0">
              <a:solidFill>
                <a:schemeClr val="bg1"/>
              </a:solidFill>
              <a:latin typeface="Calibri"/>
              <a:ea typeface="Calibri"/>
              <a:cs typeface="Calibri Light" panose="020F0302020204030204"/>
            </a:endParaRPr>
          </a:p>
          <a:p>
            <a:pPr marL="514350" indent="-514350">
              <a:buAutoNum type="arabicPeriod"/>
            </a:pPr>
            <a:endParaRPr lang="en-US" sz="2500" dirty="0">
              <a:solidFill>
                <a:schemeClr val="bg1"/>
              </a:solidFill>
              <a:latin typeface="Calibri"/>
              <a:cs typeface="Calibri Light" panose="020F0302020204030204"/>
            </a:endParaRPr>
          </a:p>
        </p:txBody>
      </p:sp>
      <p:sp>
        <p:nvSpPr>
          <p:cNvPr id="2" name="Title 1">
            <a:extLst>
              <a:ext uri="{FF2B5EF4-FFF2-40B4-BE49-F238E27FC236}">
                <a16:creationId xmlns:a16="http://schemas.microsoft.com/office/drawing/2014/main" id="{F8057AE3-E522-84DB-E9AB-3EC2C0024CA1}"/>
              </a:ext>
            </a:extLst>
          </p:cNvPr>
          <p:cNvSpPr txBox="1">
            <a:spLocks/>
          </p:cNvSpPr>
          <p:nvPr/>
        </p:nvSpPr>
        <p:spPr>
          <a:xfrm>
            <a:off x="779315" y="1960837"/>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Step 1: Planning</a:t>
            </a:r>
          </a:p>
        </p:txBody>
      </p:sp>
    </p:spTree>
    <p:extLst>
      <p:ext uri="{BB962C8B-B14F-4D97-AF65-F5344CB8AC3E}">
        <p14:creationId xmlns:p14="http://schemas.microsoft.com/office/powerpoint/2010/main" val="383690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2615194" y="869452"/>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 – your turn!</a:t>
            </a:r>
          </a:p>
        </p:txBody>
      </p:sp>
      <p:sp>
        <p:nvSpPr>
          <p:cNvPr id="11" name="Title 1">
            <a:extLst>
              <a:ext uri="{FF2B5EF4-FFF2-40B4-BE49-F238E27FC236}">
                <a16:creationId xmlns:a16="http://schemas.microsoft.com/office/drawing/2014/main" id="{61BB758D-5AA2-8F78-7287-7662F186E732}"/>
              </a:ext>
            </a:extLst>
          </p:cNvPr>
          <p:cNvSpPr txBox="1">
            <a:spLocks/>
          </p:cNvSpPr>
          <p:nvPr/>
        </p:nvSpPr>
        <p:spPr>
          <a:xfrm>
            <a:off x="4887525" y="3354336"/>
            <a:ext cx="6044388" cy="12526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a:solidFill>
                  <a:schemeClr val="bg1"/>
                </a:solidFill>
                <a:latin typeface="Calibri"/>
                <a:cs typeface="Calibri Light"/>
              </a:rPr>
              <a:t>As you plan your diary entry, use this checklist to make sure you are including all of the important elements of a diary entry</a:t>
            </a:r>
          </a:p>
        </p:txBody>
      </p:sp>
      <p:sp>
        <p:nvSpPr>
          <p:cNvPr id="2" name="Title 1">
            <a:extLst>
              <a:ext uri="{FF2B5EF4-FFF2-40B4-BE49-F238E27FC236}">
                <a16:creationId xmlns:a16="http://schemas.microsoft.com/office/drawing/2014/main" id="{F8057AE3-E522-84DB-E9AB-3EC2C0024CA1}"/>
              </a:ext>
            </a:extLst>
          </p:cNvPr>
          <p:cNvSpPr txBox="1">
            <a:spLocks/>
          </p:cNvSpPr>
          <p:nvPr/>
        </p:nvSpPr>
        <p:spPr>
          <a:xfrm>
            <a:off x="2650362" y="1644314"/>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Step 2: Checklist</a:t>
            </a:r>
          </a:p>
        </p:txBody>
      </p:sp>
      <p:pic>
        <p:nvPicPr>
          <p:cNvPr id="4" name="Picture 3" descr="A white rectangular object with text&#10;&#10;Description automatically generated">
            <a:extLst>
              <a:ext uri="{FF2B5EF4-FFF2-40B4-BE49-F238E27FC236}">
                <a16:creationId xmlns:a16="http://schemas.microsoft.com/office/drawing/2014/main" id="{688C53E9-6EE8-B950-DFF5-DC4D99DA3020}"/>
              </a:ext>
            </a:extLst>
          </p:cNvPr>
          <p:cNvPicPr>
            <a:picLocks noChangeAspect="1"/>
          </p:cNvPicPr>
          <p:nvPr/>
        </p:nvPicPr>
        <p:blipFill>
          <a:blip r:embed="rId3"/>
          <a:stretch>
            <a:fillRect/>
          </a:stretch>
        </p:blipFill>
        <p:spPr>
          <a:xfrm>
            <a:off x="223096" y="797611"/>
            <a:ext cx="3864363" cy="5824820"/>
          </a:xfrm>
          <a:prstGeom prst="rect">
            <a:avLst/>
          </a:prstGeom>
        </p:spPr>
      </p:pic>
    </p:spTree>
    <p:extLst>
      <p:ext uri="{BB962C8B-B14F-4D97-AF65-F5344CB8AC3E}">
        <p14:creationId xmlns:p14="http://schemas.microsoft.com/office/powerpoint/2010/main" val="497364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 – your turn!</a:t>
            </a:r>
          </a:p>
        </p:txBody>
      </p:sp>
      <p:sp>
        <p:nvSpPr>
          <p:cNvPr id="11" name="Title 1">
            <a:extLst>
              <a:ext uri="{FF2B5EF4-FFF2-40B4-BE49-F238E27FC236}">
                <a16:creationId xmlns:a16="http://schemas.microsoft.com/office/drawing/2014/main" id="{61BB758D-5AA2-8F78-7287-7662F186E732}"/>
              </a:ext>
            </a:extLst>
          </p:cNvPr>
          <p:cNvSpPr txBox="1">
            <a:spLocks/>
          </p:cNvSpPr>
          <p:nvPr/>
        </p:nvSpPr>
        <p:spPr>
          <a:xfrm>
            <a:off x="1456648" y="2881588"/>
            <a:ext cx="5401574" cy="3315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000"/>
              </a:spcBef>
              <a:spcAft>
                <a:spcPts val="1000"/>
              </a:spcAft>
            </a:pPr>
            <a:r>
              <a:rPr lang="en-US" sz="2600" dirty="0">
                <a:solidFill>
                  <a:schemeClr val="bg1"/>
                </a:solidFill>
                <a:latin typeface="Calibri"/>
                <a:ea typeface="+mj-lt"/>
                <a:cs typeface="+mj-lt"/>
              </a:rPr>
              <a:t>Refer</a:t>
            </a:r>
            <a:r>
              <a:rPr lang="en-US" sz="2600" dirty="0">
                <a:solidFill>
                  <a:schemeClr val="bg1"/>
                </a:solidFill>
                <a:latin typeface="Calibri"/>
                <a:cs typeface="Calibri Light" panose="020F0302020204030204"/>
              </a:rPr>
              <a:t> to your notes:</a:t>
            </a:r>
            <a:endParaRPr lang="en-US" sz="2600" dirty="0">
              <a:solidFill>
                <a:schemeClr val="bg1"/>
              </a:solidFill>
              <a:cs typeface="Calibri Light" panose="020F0302020204030204"/>
            </a:endParaRPr>
          </a:p>
          <a:p>
            <a:pPr marL="571500" indent="-457200">
              <a:lnSpc>
                <a:spcPct val="100000"/>
              </a:lnSpc>
              <a:spcBef>
                <a:spcPts val="1000"/>
              </a:spcBef>
              <a:spcAft>
                <a:spcPts val="1000"/>
              </a:spcAft>
              <a:buFont typeface="Arial"/>
              <a:buChar char="•"/>
            </a:pPr>
            <a:r>
              <a:rPr lang="en-US" sz="2600" dirty="0">
                <a:solidFill>
                  <a:schemeClr val="bg1"/>
                </a:solidFill>
                <a:latin typeface="Calibri"/>
                <a:cs typeface="Calibri Light" panose="020F0302020204030204"/>
              </a:rPr>
              <a:t>Language features of a diary entry</a:t>
            </a:r>
            <a:endParaRPr lang="en-US" sz="2600" dirty="0">
              <a:solidFill>
                <a:schemeClr val="bg1"/>
              </a:solidFill>
              <a:latin typeface="Calibri"/>
              <a:ea typeface="Calibri"/>
              <a:cs typeface="Calibri Light" panose="020F0302020204030204"/>
            </a:endParaRPr>
          </a:p>
          <a:p>
            <a:pPr marL="571500" indent="-457200">
              <a:lnSpc>
                <a:spcPct val="100000"/>
              </a:lnSpc>
              <a:spcBef>
                <a:spcPts val="1000"/>
              </a:spcBef>
              <a:spcAft>
                <a:spcPts val="1000"/>
              </a:spcAft>
              <a:buFont typeface="Arial"/>
              <a:buChar char="•"/>
            </a:pPr>
            <a:r>
              <a:rPr lang="en-US" sz="2600" dirty="0">
                <a:solidFill>
                  <a:schemeClr val="bg1"/>
                </a:solidFill>
                <a:latin typeface="Calibri"/>
                <a:cs typeface="Calibri Light" panose="020F0302020204030204"/>
              </a:rPr>
              <a:t>Remember to recount the event you've chosen</a:t>
            </a:r>
            <a:endParaRPr lang="en-US" sz="2600" dirty="0">
              <a:solidFill>
                <a:schemeClr val="bg1"/>
              </a:solidFill>
              <a:latin typeface="Calibri"/>
              <a:ea typeface="Calibri"/>
              <a:cs typeface="Calibri Light" panose="020F0302020204030204"/>
            </a:endParaRPr>
          </a:p>
          <a:p>
            <a:pPr marL="571500" indent="-457200">
              <a:lnSpc>
                <a:spcPct val="100000"/>
              </a:lnSpc>
              <a:spcBef>
                <a:spcPts val="1000"/>
              </a:spcBef>
              <a:spcAft>
                <a:spcPts val="1000"/>
              </a:spcAft>
              <a:buFont typeface="Arial"/>
              <a:buChar char="•"/>
            </a:pPr>
            <a:r>
              <a:rPr lang="en-US" sz="2600" dirty="0">
                <a:solidFill>
                  <a:schemeClr val="bg1"/>
                </a:solidFill>
                <a:latin typeface="Calibri"/>
                <a:cs typeface="Calibri Light" panose="020F0302020204030204"/>
              </a:rPr>
              <a:t>Checklist</a:t>
            </a:r>
            <a:endParaRPr lang="en-US" sz="2600" dirty="0">
              <a:solidFill>
                <a:schemeClr val="bg1"/>
              </a:solidFill>
              <a:latin typeface="Calibri"/>
              <a:ea typeface="Calibri"/>
              <a:cs typeface="Calibri Light" panose="020F0302020204030204"/>
            </a:endParaRPr>
          </a:p>
        </p:txBody>
      </p:sp>
      <p:sp>
        <p:nvSpPr>
          <p:cNvPr id="2" name="Title 1">
            <a:extLst>
              <a:ext uri="{FF2B5EF4-FFF2-40B4-BE49-F238E27FC236}">
                <a16:creationId xmlns:a16="http://schemas.microsoft.com/office/drawing/2014/main" id="{F8057AE3-E522-84DB-E9AB-3EC2C0024CA1}"/>
              </a:ext>
            </a:extLst>
          </p:cNvPr>
          <p:cNvSpPr txBox="1">
            <a:spLocks/>
          </p:cNvSpPr>
          <p:nvPr/>
        </p:nvSpPr>
        <p:spPr>
          <a:xfrm>
            <a:off x="779315" y="1960837"/>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Step 3: Writing</a:t>
            </a:r>
          </a:p>
        </p:txBody>
      </p:sp>
      <p:pic>
        <p:nvPicPr>
          <p:cNvPr id="4" name="Picture 2" descr="A notebook with a blue and white text&#10;&#10;Description automatically generated">
            <a:extLst>
              <a:ext uri="{FF2B5EF4-FFF2-40B4-BE49-F238E27FC236}">
                <a16:creationId xmlns:a16="http://schemas.microsoft.com/office/drawing/2014/main" id="{F289EAD3-E70C-0D30-BC2E-9E993C559EA8}"/>
              </a:ext>
            </a:extLst>
          </p:cNvPr>
          <p:cNvPicPr>
            <a:picLocks noChangeAspect="1"/>
          </p:cNvPicPr>
          <p:nvPr/>
        </p:nvPicPr>
        <p:blipFill>
          <a:blip r:embed="rId3"/>
          <a:stretch>
            <a:fillRect/>
          </a:stretch>
        </p:blipFill>
        <p:spPr>
          <a:xfrm>
            <a:off x="7190317" y="2754461"/>
            <a:ext cx="2743200" cy="3486912"/>
          </a:xfrm>
          <a:prstGeom prst="rect">
            <a:avLst/>
          </a:prstGeom>
        </p:spPr>
      </p:pic>
    </p:spTree>
    <p:extLst>
      <p:ext uri="{BB962C8B-B14F-4D97-AF65-F5344CB8AC3E}">
        <p14:creationId xmlns:p14="http://schemas.microsoft.com/office/powerpoint/2010/main" val="3731646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Aboriginal and</a:t>
            </a:r>
            <a:r>
              <a:rPr lang="en-US" dirty="0">
                <a:solidFill>
                  <a:schemeClr val="bg1"/>
                </a:solidFill>
              </a:rPr>
              <a:t> Torres Strait Islander students and teachers should be aware that these resources may contain the names, images, and voices of deceased persons.</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 – your turn!</a:t>
            </a:r>
          </a:p>
        </p:txBody>
      </p:sp>
      <p:sp>
        <p:nvSpPr>
          <p:cNvPr id="11" name="Title 1">
            <a:extLst>
              <a:ext uri="{FF2B5EF4-FFF2-40B4-BE49-F238E27FC236}">
                <a16:creationId xmlns:a16="http://schemas.microsoft.com/office/drawing/2014/main" id="{61BB758D-5AA2-8F78-7287-7662F186E732}"/>
              </a:ext>
            </a:extLst>
          </p:cNvPr>
          <p:cNvSpPr txBox="1">
            <a:spLocks/>
          </p:cNvSpPr>
          <p:nvPr/>
        </p:nvSpPr>
        <p:spPr>
          <a:xfrm>
            <a:off x="578232" y="2881588"/>
            <a:ext cx="6038851" cy="3315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300"/>
              </a:spcBef>
              <a:spcAft>
                <a:spcPts val="300"/>
              </a:spcAft>
            </a:pPr>
            <a:r>
              <a:rPr lang="en-US" sz="2000" dirty="0">
                <a:solidFill>
                  <a:schemeClr val="bg1"/>
                </a:solidFill>
                <a:latin typeface="Calibri"/>
                <a:ea typeface="+mj-lt"/>
                <a:cs typeface="+mj-lt"/>
              </a:rPr>
              <a:t>Swap your diary entry with a classmate and give each other feedback on:</a:t>
            </a:r>
            <a:endParaRPr lang="en-US" sz="2000" dirty="0">
              <a:solidFill>
                <a:schemeClr val="bg1"/>
              </a:solidFill>
            </a:endParaRPr>
          </a:p>
          <a:p>
            <a:pPr marL="800100" indent="-342900">
              <a:lnSpc>
                <a:spcPct val="100000"/>
              </a:lnSpc>
              <a:spcBef>
                <a:spcPts val="300"/>
              </a:spcBef>
              <a:spcAft>
                <a:spcPts val="300"/>
              </a:spcAft>
              <a:buFont typeface="Arial"/>
              <a:buChar char="•"/>
            </a:pPr>
            <a:r>
              <a:rPr lang="en-US" sz="2000" dirty="0">
                <a:solidFill>
                  <a:schemeClr val="bg1"/>
                </a:solidFill>
                <a:latin typeface="Calibri"/>
                <a:cs typeface="Calibri Light"/>
              </a:rPr>
              <a:t>Content – have they explained the event clearly</a:t>
            </a:r>
          </a:p>
          <a:p>
            <a:pPr marL="800100" indent="-342900">
              <a:lnSpc>
                <a:spcPct val="100000"/>
              </a:lnSpc>
              <a:spcBef>
                <a:spcPts val="300"/>
              </a:spcBef>
              <a:spcAft>
                <a:spcPts val="300"/>
              </a:spcAft>
              <a:buFont typeface="Arial"/>
              <a:buChar char="•"/>
            </a:pPr>
            <a:r>
              <a:rPr lang="en-US" sz="2000" dirty="0">
                <a:solidFill>
                  <a:schemeClr val="bg1"/>
                </a:solidFill>
                <a:latin typeface="Calibri"/>
                <a:cs typeface="Calibri Light"/>
              </a:rPr>
              <a:t>Language features – have they written a diary </a:t>
            </a:r>
            <a:r>
              <a:rPr lang="en-US" sz="2000">
                <a:solidFill>
                  <a:schemeClr val="bg1"/>
                </a:solidFill>
                <a:latin typeface="Calibri"/>
                <a:cs typeface="Calibri Light"/>
              </a:rPr>
              <a:t>entry?</a:t>
            </a:r>
            <a:endParaRPr lang="en-US">
              <a:solidFill>
                <a:schemeClr val="bg1"/>
              </a:solidFill>
              <a:latin typeface="Calibri Light" panose="020F0302020204030204"/>
              <a:cs typeface="Calibri Light"/>
            </a:endParaRPr>
          </a:p>
          <a:p>
            <a:pPr marL="800100" indent="-342900">
              <a:lnSpc>
                <a:spcPct val="100000"/>
              </a:lnSpc>
              <a:spcBef>
                <a:spcPts val="300"/>
              </a:spcBef>
              <a:spcAft>
                <a:spcPts val="300"/>
              </a:spcAft>
              <a:buFont typeface="Arial"/>
              <a:buChar char="•"/>
            </a:pPr>
            <a:r>
              <a:rPr lang="en-US" sz="2000" dirty="0">
                <a:solidFill>
                  <a:schemeClr val="bg1"/>
                </a:solidFill>
                <a:latin typeface="Calibri"/>
                <a:cs typeface="Calibri Light"/>
              </a:rPr>
              <a:t>Pay particular attention to the emotive language they've used (how it made you feel) and the descriptive language (how well they described events, people, feelings, etc.)</a:t>
            </a:r>
            <a:endParaRPr lang="en-US">
              <a:solidFill>
                <a:schemeClr val="bg1"/>
              </a:solidFill>
              <a:latin typeface="Calibri Light" panose="020F0302020204030204"/>
              <a:cs typeface="Calibri Light"/>
            </a:endParaRPr>
          </a:p>
        </p:txBody>
      </p:sp>
      <p:sp>
        <p:nvSpPr>
          <p:cNvPr id="2" name="Title 1">
            <a:extLst>
              <a:ext uri="{FF2B5EF4-FFF2-40B4-BE49-F238E27FC236}">
                <a16:creationId xmlns:a16="http://schemas.microsoft.com/office/drawing/2014/main" id="{F8057AE3-E522-84DB-E9AB-3EC2C0024CA1}"/>
              </a:ext>
            </a:extLst>
          </p:cNvPr>
          <p:cNvSpPr txBox="1">
            <a:spLocks/>
          </p:cNvSpPr>
          <p:nvPr/>
        </p:nvSpPr>
        <p:spPr>
          <a:xfrm>
            <a:off x="779315" y="1960837"/>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Step 4: Peer review</a:t>
            </a:r>
          </a:p>
        </p:txBody>
      </p:sp>
      <p:pic>
        <p:nvPicPr>
          <p:cNvPr id="4" name="Picture 2" descr="A notebook with a blue and white text&#10;&#10;Description automatically generated">
            <a:extLst>
              <a:ext uri="{FF2B5EF4-FFF2-40B4-BE49-F238E27FC236}">
                <a16:creationId xmlns:a16="http://schemas.microsoft.com/office/drawing/2014/main" id="{F289EAD3-E70C-0D30-BC2E-9E993C559EA8}"/>
              </a:ext>
            </a:extLst>
          </p:cNvPr>
          <p:cNvPicPr>
            <a:picLocks noChangeAspect="1"/>
          </p:cNvPicPr>
          <p:nvPr/>
        </p:nvPicPr>
        <p:blipFill>
          <a:blip r:embed="rId3"/>
          <a:stretch>
            <a:fillRect/>
          </a:stretch>
        </p:blipFill>
        <p:spPr>
          <a:xfrm>
            <a:off x="7190317" y="2754461"/>
            <a:ext cx="2743200" cy="3486912"/>
          </a:xfrm>
          <a:prstGeom prst="rect">
            <a:avLst/>
          </a:prstGeom>
        </p:spPr>
      </p:pic>
    </p:spTree>
    <p:extLst>
      <p:ext uri="{BB962C8B-B14F-4D97-AF65-F5344CB8AC3E}">
        <p14:creationId xmlns:p14="http://schemas.microsoft.com/office/powerpoint/2010/main" val="42000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Diary Entry – your turn!</a:t>
            </a:r>
          </a:p>
        </p:txBody>
      </p:sp>
      <p:pic>
        <p:nvPicPr>
          <p:cNvPr id="8" name="Picture 7" descr="Text&#10;&#10;Description automatically generated">
            <a:extLst>
              <a:ext uri="{FF2B5EF4-FFF2-40B4-BE49-F238E27FC236}">
                <a16:creationId xmlns:a16="http://schemas.microsoft.com/office/drawing/2014/main" id="{183B7DA9-9A75-D8B8-0FB6-123A845FB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6907" y="6244046"/>
            <a:ext cx="1575611" cy="324494"/>
          </a:xfrm>
          <a:prstGeom prst="rect">
            <a:avLst/>
          </a:prstGeom>
        </p:spPr>
      </p:pic>
      <p:sp>
        <p:nvSpPr>
          <p:cNvPr id="11" name="Title 1">
            <a:extLst>
              <a:ext uri="{FF2B5EF4-FFF2-40B4-BE49-F238E27FC236}">
                <a16:creationId xmlns:a16="http://schemas.microsoft.com/office/drawing/2014/main" id="{61BB758D-5AA2-8F78-7287-7662F186E732}"/>
              </a:ext>
            </a:extLst>
          </p:cNvPr>
          <p:cNvSpPr txBox="1">
            <a:spLocks/>
          </p:cNvSpPr>
          <p:nvPr/>
        </p:nvSpPr>
        <p:spPr>
          <a:xfrm>
            <a:off x="1456648" y="2881588"/>
            <a:ext cx="5160435" cy="3315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000"/>
              </a:spcBef>
              <a:spcAft>
                <a:spcPts val="1000"/>
              </a:spcAft>
            </a:pPr>
            <a:r>
              <a:rPr lang="en-US" sz="2600">
                <a:solidFill>
                  <a:schemeClr val="bg1"/>
                </a:solidFill>
                <a:latin typeface="Calibri"/>
                <a:ea typeface="+mj-lt"/>
                <a:cs typeface="+mj-lt"/>
              </a:rPr>
              <a:t>Use</a:t>
            </a:r>
            <a:r>
              <a:rPr lang="en-US" sz="2600">
                <a:solidFill>
                  <a:schemeClr val="bg1"/>
                </a:solidFill>
                <a:latin typeface="Calibri"/>
                <a:cs typeface="Calibri Light"/>
              </a:rPr>
              <a:t> the notes from</a:t>
            </a:r>
            <a:r>
              <a:rPr lang="en-US" sz="2600">
                <a:solidFill>
                  <a:schemeClr val="bg1"/>
                </a:solidFill>
                <a:latin typeface="Calibri"/>
                <a:ea typeface="+mj-lt"/>
                <a:cs typeface="+mj-lt"/>
              </a:rPr>
              <a:t> your classmate to edit your diary entry.</a:t>
            </a:r>
            <a:endParaRPr lang="en-US" sz="2600">
              <a:solidFill>
                <a:schemeClr val="bg1"/>
              </a:solidFill>
              <a:latin typeface="Calibri"/>
              <a:cs typeface="Calibri Light"/>
            </a:endParaRPr>
          </a:p>
        </p:txBody>
      </p:sp>
      <p:sp>
        <p:nvSpPr>
          <p:cNvPr id="2" name="Title 1">
            <a:extLst>
              <a:ext uri="{FF2B5EF4-FFF2-40B4-BE49-F238E27FC236}">
                <a16:creationId xmlns:a16="http://schemas.microsoft.com/office/drawing/2014/main" id="{F8057AE3-E522-84DB-E9AB-3EC2C0024CA1}"/>
              </a:ext>
            </a:extLst>
          </p:cNvPr>
          <p:cNvSpPr txBox="1">
            <a:spLocks/>
          </p:cNvSpPr>
          <p:nvPr/>
        </p:nvSpPr>
        <p:spPr>
          <a:xfrm>
            <a:off x="779315" y="1960837"/>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Step 5: Edit &amp; Submit</a:t>
            </a:r>
          </a:p>
        </p:txBody>
      </p:sp>
      <p:pic>
        <p:nvPicPr>
          <p:cNvPr id="4" name="Picture 2" descr="A notebook with a blue and white text&#10;&#10;Description automatically generated">
            <a:extLst>
              <a:ext uri="{FF2B5EF4-FFF2-40B4-BE49-F238E27FC236}">
                <a16:creationId xmlns:a16="http://schemas.microsoft.com/office/drawing/2014/main" id="{F289EAD3-E70C-0D30-BC2E-9E993C559EA8}"/>
              </a:ext>
            </a:extLst>
          </p:cNvPr>
          <p:cNvPicPr>
            <a:picLocks noChangeAspect="1"/>
          </p:cNvPicPr>
          <p:nvPr/>
        </p:nvPicPr>
        <p:blipFill>
          <a:blip r:embed="rId4"/>
          <a:stretch>
            <a:fillRect/>
          </a:stretch>
        </p:blipFill>
        <p:spPr>
          <a:xfrm>
            <a:off x="7190317" y="2754461"/>
            <a:ext cx="2743200" cy="3486912"/>
          </a:xfrm>
          <a:prstGeom prst="rect">
            <a:avLst/>
          </a:prstGeom>
        </p:spPr>
      </p:pic>
    </p:spTree>
    <p:extLst>
      <p:ext uri="{BB962C8B-B14F-4D97-AF65-F5344CB8AC3E}">
        <p14:creationId xmlns:p14="http://schemas.microsoft.com/office/powerpoint/2010/main" val="215944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AC44CF3-3FBD-1486-485A-D0844B2B218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D7C3B0FD-1118-96B7-59D1-1BF141448DC4}"/>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endParaRPr lang="en-US" dirty="0">
              <a:solidFill>
                <a:schemeClr val="bg1"/>
              </a:solidFill>
            </a:endParaRPr>
          </a:p>
        </p:txBody>
      </p:sp>
    </p:spTree>
    <p:extLst>
      <p:ext uri="{BB962C8B-B14F-4D97-AF65-F5344CB8AC3E}">
        <p14:creationId xmlns:p14="http://schemas.microsoft.com/office/powerpoint/2010/main" val="4101249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1F29516-7ABC-32B2-DCA3-7A843A44EED1}"/>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5371170" y="-9294"/>
            <a:ext cx="6820830" cy="3828587"/>
          </a:xfrm>
          <a:prstGeom prst="rect">
            <a:avLst/>
          </a:prstGeom>
        </p:spPr>
      </p:pic>
      <p:pic>
        <p:nvPicPr>
          <p:cNvPr id="2" name="Picture 3" descr="A black and white circle with a person in a black shirt&#10;&#10;Description automatically generated">
            <a:extLst>
              <a:ext uri="{FF2B5EF4-FFF2-40B4-BE49-F238E27FC236}">
                <a16:creationId xmlns:a16="http://schemas.microsoft.com/office/drawing/2014/main" id="{38A9262C-6137-2C99-4F08-6366E7721B9D}"/>
              </a:ext>
            </a:extLst>
          </p:cNvPr>
          <p:cNvPicPr>
            <a:picLocks noChangeAspect="1"/>
          </p:cNvPicPr>
          <p:nvPr/>
        </p:nvPicPr>
        <p:blipFill rotWithShape="1">
          <a:blip r:embed="rId4"/>
          <a:srcRect t="1486" r="2" b="516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6343650" y="3962400"/>
            <a:ext cx="5505814" cy="1690409"/>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a:latin typeface="Calibri"/>
                <a:cs typeface="Calibri"/>
              </a:rPr>
              <a:t>Activity </a:t>
            </a:r>
            <a:r>
              <a:rPr lang="en-US" b="1">
                <a:latin typeface="Calibri"/>
                <a:cs typeface="Calibri"/>
              </a:rPr>
              <a:t>3</a:t>
            </a:r>
            <a:r>
              <a:rPr lang="en-US" b="1" kern="1200">
                <a:latin typeface="Calibri"/>
                <a:cs typeface="Calibri"/>
              </a:rPr>
              <a:t>:</a:t>
            </a:r>
            <a:r>
              <a:rPr lang="en-US" b="1">
                <a:latin typeface="Calibri"/>
                <a:cs typeface="Calibri"/>
              </a:rPr>
              <a:t> </a:t>
            </a:r>
            <a:endParaRPr lang="en-US" b="1" kern="1200">
              <a:latin typeface="Calibri"/>
              <a:cs typeface="Calibri"/>
            </a:endParaRPr>
          </a:p>
          <a:p>
            <a:pPr>
              <a:spcAft>
                <a:spcPts val="600"/>
              </a:spcAft>
            </a:pPr>
            <a:r>
              <a:rPr lang="en-US" b="1">
                <a:latin typeface="Calibri"/>
                <a:cs typeface="Calibri Light"/>
              </a:rPr>
              <a:t>Response to the Story of The Healing Foundation</a:t>
            </a:r>
            <a:endParaRPr lang="en-US" b="1" kern="1200">
              <a:latin typeface="Calibri"/>
              <a:cs typeface="Calibri Light"/>
            </a:endParaRPr>
          </a:p>
        </p:txBody>
      </p:sp>
    </p:spTree>
    <p:extLst>
      <p:ext uri="{BB962C8B-B14F-4D97-AF65-F5344CB8AC3E}">
        <p14:creationId xmlns:p14="http://schemas.microsoft.com/office/powerpoint/2010/main" val="8281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884C1FE-055D-316A-AE98-6DB52B1148F3}"/>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
              </a:rPr>
              <a:t>Terminology</a:t>
            </a:r>
          </a:p>
        </p:txBody>
      </p:sp>
      <p:grpSp>
        <p:nvGrpSpPr>
          <p:cNvPr id="13" name="Group 12">
            <a:extLst>
              <a:ext uri="{FF2B5EF4-FFF2-40B4-BE49-F238E27FC236}">
                <a16:creationId xmlns:a16="http://schemas.microsoft.com/office/drawing/2014/main" id="{9096F5C1-92D8-E5EF-7109-6917FF583855}"/>
              </a:ext>
            </a:extLst>
          </p:cNvPr>
          <p:cNvGrpSpPr/>
          <p:nvPr/>
        </p:nvGrpSpPr>
        <p:grpSpPr>
          <a:xfrm>
            <a:off x="123202" y="1587470"/>
            <a:ext cx="3232030" cy="3302391"/>
            <a:chOff x="474894" y="790300"/>
            <a:chExt cx="3232030" cy="3302391"/>
          </a:xfrm>
        </p:grpSpPr>
        <p:pic>
          <p:nvPicPr>
            <p:cNvPr id="10" name="Picture 9">
              <a:extLst>
                <a:ext uri="{FF2B5EF4-FFF2-40B4-BE49-F238E27FC236}">
                  <a16:creationId xmlns:a16="http://schemas.microsoft.com/office/drawing/2014/main" id="{6AB0ECF3-EC67-C6B9-F8DB-5545F359C7DC}"/>
                </a:ext>
              </a:extLst>
            </p:cNvPr>
            <p:cNvPicPr>
              <a:picLocks noChangeAspect="1"/>
            </p:cNvPicPr>
            <p:nvPr/>
          </p:nvPicPr>
          <p:blipFill>
            <a:blip r:embed="rId3"/>
            <a:stretch>
              <a:fillRect/>
            </a:stretch>
          </p:blipFill>
          <p:spPr>
            <a:xfrm>
              <a:off x="474894" y="790300"/>
              <a:ext cx="3232030" cy="3302391"/>
            </a:xfrm>
            <a:prstGeom prst="rect">
              <a:avLst/>
            </a:prstGeom>
          </p:spPr>
        </p:pic>
        <p:sp>
          <p:nvSpPr>
            <p:cNvPr id="2" name="TextBox 1">
              <a:extLst>
                <a:ext uri="{FF2B5EF4-FFF2-40B4-BE49-F238E27FC236}">
                  <a16:creationId xmlns:a16="http://schemas.microsoft.com/office/drawing/2014/main" id="{79E27399-617F-D151-3C79-DDBEE6FCD43B}"/>
                </a:ext>
              </a:extLst>
            </p:cNvPr>
            <p:cNvSpPr txBox="1"/>
            <p:nvPr/>
          </p:nvSpPr>
          <p:spPr>
            <a:xfrm>
              <a:off x="1124514" y="1668662"/>
              <a:ext cx="191145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cs typeface="Calibri"/>
                </a:rPr>
                <a:t>Audio-visual</a:t>
              </a:r>
            </a:p>
            <a:p>
              <a:pPr algn="ctr"/>
              <a:r>
                <a:rPr lang="en-US" sz="2500">
                  <a:solidFill>
                    <a:srgbClr val="FFFFFF"/>
                  </a:solidFill>
                  <a:cs typeface="Calibri"/>
                </a:rPr>
                <a:t>Text</a:t>
              </a:r>
            </a:p>
            <a:p>
              <a:pPr algn="ctr"/>
              <a:r>
                <a:rPr lang="en-US" sz="2500">
                  <a:solidFill>
                    <a:srgbClr val="FFFFFF"/>
                  </a:solidFill>
                  <a:cs typeface="Calibri"/>
                </a:rPr>
                <a:t>Informative</a:t>
              </a:r>
            </a:p>
            <a:p>
              <a:pPr algn="ctr"/>
              <a:r>
                <a:rPr lang="en-US" sz="2500">
                  <a:solidFill>
                    <a:srgbClr val="FFFFFF"/>
                  </a:solidFill>
                  <a:cs typeface="Calibri"/>
                </a:rPr>
                <a:t>Feature</a:t>
              </a:r>
            </a:p>
          </p:txBody>
        </p:sp>
      </p:grpSp>
      <p:grpSp>
        <p:nvGrpSpPr>
          <p:cNvPr id="14" name="Group 13">
            <a:extLst>
              <a:ext uri="{FF2B5EF4-FFF2-40B4-BE49-F238E27FC236}">
                <a16:creationId xmlns:a16="http://schemas.microsoft.com/office/drawing/2014/main" id="{2EE9E241-C8E4-06E1-5BD0-CFB889F8CC8C}"/>
              </a:ext>
            </a:extLst>
          </p:cNvPr>
          <p:cNvGrpSpPr/>
          <p:nvPr/>
        </p:nvGrpSpPr>
        <p:grpSpPr>
          <a:xfrm>
            <a:off x="8848488" y="2724386"/>
            <a:ext cx="3232030" cy="3302391"/>
            <a:chOff x="8965719" y="1856878"/>
            <a:chExt cx="3232030" cy="3302391"/>
          </a:xfrm>
        </p:grpSpPr>
        <p:pic>
          <p:nvPicPr>
            <p:cNvPr id="15" name="Picture 14">
              <a:extLst>
                <a:ext uri="{FF2B5EF4-FFF2-40B4-BE49-F238E27FC236}">
                  <a16:creationId xmlns:a16="http://schemas.microsoft.com/office/drawing/2014/main" id="{6A5E15F1-D468-C65F-90B9-9A50F61E6494}"/>
                </a:ext>
              </a:extLst>
            </p:cNvPr>
            <p:cNvPicPr>
              <a:picLocks noChangeAspect="1"/>
            </p:cNvPicPr>
            <p:nvPr/>
          </p:nvPicPr>
          <p:blipFill>
            <a:blip r:embed="rId3"/>
            <a:stretch>
              <a:fillRect/>
            </a:stretch>
          </p:blipFill>
          <p:spPr>
            <a:xfrm>
              <a:off x="8965719" y="1856878"/>
              <a:ext cx="3232030" cy="3302391"/>
            </a:xfrm>
            <a:prstGeom prst="rect">
              <a:avLst/>
            </a:prstGeom>
          </p:spPr>
        </p:pic>
        <p:sp>
          <p:nvSpPr>
            <p:cNvPr id="5" name="TextBox 4">
              <a:extLst>
                <a:ext uri="{FF2B5EF4-FFF2-40B4-BE49-F238E27FC236}">
                  <a16:creationId xmlns:a16="http://schemas.microsoft.com/office/drawing/2014/main" id="{2991391B-D1AD-FE4B-7F7B-5A2F81A4B8C1}"/>
                </a:ext>
              </a:extLst>
            </p:cNvPr>
            <p:cNvSpPr txBox="1"/>
            <p:nvPr/>
          </p:nvSpPr>
          <p:spPr>
            <a:xfrm>
              <a:off x="9621306" y="2698068"/>
              <a:ext cx="191145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cs typeface="Calibri"/>
                </a:rPr>
                <a:t>Social</a:t>
              </a:r>
            </a:p>
            <a:p>
              <a:pPr algn="ctr"/>
              <a:r>
                <a:rPr lang="en-US" sz="2500">
                  <a:solidFill>
                    <a:srgbClr val="FFFFFF"/>
                  </a:solidFill>
                  <a:cs typeface="Calibri"/>
                </a:rPr>
                <a:t>Individual</a:t>
              </a:r>
            </a:p>
            <a:p>
              <a:pPr algn="ctr"/>
              <a:r>
                <a:rPr lang="en-US" sz="2500">
                  <a:solidFill>
                    <a:srgbClr val="FFFFFF"/>
                  </a:solidFill>
                  <a:cs typeface="Calibri"/>
                </a:rPr>
                <a:t>Community</a:t>
              </a:r>
            </a:p>
            <a:p>
              <a:pPr algn="ctr"/>
              <a:r>
                <a:rPr lang="en-US" sz="2500">
                  <a:solidFill>
                    <a:srgbClr val="FFFFFF"/>
                  </a:solidFill>
                  <a:cs typeface="Calibri"/>
                </a:rPr>
                <a:t>Nation</a:t>
              </a:r>
            </a:p>
          </p:txBody>
        </p:sp>
      </p:grpSp>
      <p:grpSp>
        <p:nvGrpSpPr>
          <p:cNvPr id="3" name="Group 2">
            <a:extLst>
              <a:ext uri="{FF2B5EF4-FFF2-40B4-BE49-F238E27FC236}">
                <a16:creationId xmlns:a16="http://schemas.microsoft.com/office/drawing/2014/main" id="{77C28BD9-08AA-C45C-78E0-13A5B7857A45}"/>
              </a:ext>
            </a:extLst>
          </p:cNvPr>
          <p:cNvGrpSpPr/>
          <p:nvPr/>
        </p:nvGrpSpPr>
        <p:grpSpPr>
          <a:xfrm>
            <a:off x="5918826" y="1546549"/>
            <a:ext cx="3232030" cy="3302391"/>
            <a:chOff x="5860210" y="2906426"/>
            <a:chExt cx="3232030" cy="3302391"/>
          </a:xfrm>
        </p:grpSpPr>
        <p:pic>
          <p:nvPicPr>
            <p:cNvPr id="11" name="Picture 10">
              <a:extLst>
                <a:ext uri="{FF2B5EF4-FFF2-40B4-BE49-F238E27FC236}">
                  <a16:creationId xmlns:a16="http://schemas.microsoft.com/office/drawing/2014/main" id="{AE004854-30B8-AA92-D501-61CCED868495}"/>
                </a:ext>
              </a:extLst>
            </p:cNvPr>
            <p:cNvPicPr>
              <a:picLocks noChangeAspect="1"/>
            </p:cNvPicPr>
            <p:nvPr/>
          </p:nvPicPr>
          <p:blipFill>
            <a:blip r:embed="rId3"/>
            <a:stretch>
              <a:fillRect/>
            </a:stretch>
          </p:blipFill>
          <p:spPr>
            <a:xfrm>
              <a:off x="5860210" y="2906426"/>
              <a:ext cx="3232030" cy="3302391"/>
            </a:xfrm>
            <a:prstGeom prst="rect">
              <a:avLst/>
            </a:prstGeom>
          </p:spPr>
        </p:pic>
        <p:sp>
          <p:nvSpPr>
            <p:cNvPr id="4" name="TextBox 3">
              <a:extLst>
                <a:ext uri="{FF2B5EF4-FFF2-40B4-BE49-F238E27FC236}">
                  <a16:creationId xmlns:a16="http://schemas.microsoft.com/office/drawing/2014/main" id="{1EE6339D-9E9A-84D5-DC59-7F19AF9CFFB5}"/>
                </a:ext>
              </a:extLst>
            </p:cNvPr>
            <p:cNvSpPr txBox="1"/>
            <p:nvPr/>
          </p:nvSpPr>
          <p:spPr>
            <a:xfrm>
              <a:off x="6517285" y="3739336"/>
              <a:ext cx="191145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cs typeface="Calibri"/>
                </a:rPr>
                <a:t>Aesthetic</a:t>
              </a:r>
              <a:endParaRPr lang="en-US">
                <a:solidFill>
                  <a:srgbClr val="FFFFFF"/>
                </a:solidFill>
                <a:cs typeface="Calibri"/>
              </a:endParaRPr>
            </a:p>
            <a:p>
              <a:pPr algn="ctr"/>
              <a:r>
                <a:rPr lang="en-US" sz="2500">
                  <a:solidFill>
                    <a:srgbClr val="FFFFFF"/>
                  </a:solidFill>
                  <a:cs typeface="Calibri"/>
                </a:rPr>
                <a:t>Design</a:t>
              </a:r>
            </a:p>
            <a:p>
              <a:pPr algn="ctr"/>
              <a:r>
                <a:rPr lang="en-US" sz="2500">
                  <a:solidFill>
                    <a:srgbClr val="FFFFFF"/>
                  </a:solidFill>
                  <a:cs typeface="Calibri"/>
                </a:rPr>
                <a:t>Stylistic</a:t>
              </a:r>
            </a:p>
            <a:p>
              <a:pPr algn="ctr"/>
              <a:r>
                <a:rPr lang="en-US" sz="2500">
                  <a:solidFill>
                    <a:srgbClr val="FFFFFF"/>
                  </a:solidFill>
                  <a:cs typeface="Calibri"/>
                </a:rPr>
                <a:t>Animation</a:t>
              </a:r>
            </a:p>
          </p:txBody>
        </p:sp>
      </p:grpSp>
      <p:grpSp>
        <p:nvGrpSpPr>
          <p:cNvPr id="12" name="Group 11">
            <a:extLst>
              <a:ext uri="{FF2B5EF4-FFF2-40B4-BE49-F238E27FC236}">
                <a16:creationId xmlns:a16="http://schemas.microsoft.com/office/drawing/2014/main" id="{2E11FB21-2854-8306-CB84-884D36FBE2AF}"/>
              </a:ext>
            </a:extLst>
          </p:cNvPr>
          <p:cNvGrpSpPr/>
          <p:nvPr/>
        </p:nvGrpSpPr>
        <p:grpSpPr>
          <a:xfrm>
            <a:off x="2998674" y="3236440"/>
            <a:ext cx="3232030" cy="3302391"/>
            <a:chOff x="2295289" y="3341949"/>
            <a:chExt cx="3232030" cy="3302391"/>
          </a:xfrm>
        </p:grpSpPr>
        <p:pic>
          <p:nvPicPr>
            <p:cNvPr id="8" name="Picture 7">
              <a:extLst>
                <a:ext uri="{FF2B5EF4-FFF2-40B4-BE49-F238E27FC236}">
                  <a16:creationId xmlns:a16="http://schemas.microsoft.com/office/drawing/2014/main" id="{4ED58BEB-8457-7166-0A8E-97C1E88F711A}"/>
                </a:ext>
              </a:extLst>
            </p:cNvPr>
            <p:cNvPicPr>
              <a:picLocks noChangeAspect="1"/>
            </p:cNvPicPr>
            <p:nvPr/>
          </p:nvPicPr>
          <p:blipFill>
            <a:blip r:embed="rId3"/>
            <a:stretch>
              <a:fillRect/>
            </a:stretch>
          </p:blipFill>
          <p:spPr>
            <a:xfrm>
              <a:off x="2295289" y="3341949"/>
              <a:ext cx="3232030" cy="3302391"/>
            </a:xfrm>
            <a:prstGeom prst="rect">
              <a:avLst/>
            </a:prstGeom>
          </p:spPr>
        </p:pic>
        <p:sp>
          <p:nvSpPr>
            <p:cNvPr id="9" name="TextBox 8">
              <a:extLst>
                <a:ext uri="{FF2B5EF4-FFF2-40B4-BE49-F238E27FC236}">
                  <a16:creationId xmlns:a16="http://schemas.microsoft.com/office/drawing/2014/main" id="{F54EE4E2-0C12-E5AF-BE1E-E82B8A267AB7}"/>
                </a:ext>
              </a:extLst>
            </p:cNvPr>
            <p:cNvSpPr txBox="1"/>
            <p:nvPr/>
          </p:nvSpPr>
          <p:spPr>
            <a:xfrm>
              <a:off x="3149338" y="4174376"/>
              <a:ext cx="1512546" cy="1645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cs typeface="Calibri"/>
                </a:rPr>
                <a:t>Purpose</a:t>
              </a:r>
            </a:p>
            <a:p>
              <a:pPr algn="ctr"/>
              <a:r>
                <a:rPr lang="en-US" sz="2500">
                  <a:solidFill>
                    <a:srgbClr val="FFFFFF"/>
                  </a:solidFill>
                  <a:cs typeface="Calibri"/>
                </a:rPr>
                <a:t>Audience</a:t>
              </a:r>
            </a:p>
            <a:p>
              <a:pPr algn="ctr"/>
              <a:r>
                <a:rPr lang="en-US" sz="2500">
                  <a:solidFill>
                    <a:srgbClr val="FFFFFF"/>
                  </a:solidFill>
                  <a:cs typeface="Calibri"/>
                </a:rPr>
                <a:t>Structure</a:t>
              </a:r>
            </a:p>
            <a:p>
              <a:pPr algn="ctr"/>
              <a:r>
                <a:rPr lang="en-US" sz="2500">
                  <a:solidFill>
                    <a:srgbClr val="FFFFFF"/>
                  </a:solidFill>
                  <a:cs typeface="Calibri"/>
                </a:rPr>
                <a:t>Impact</a:t>
              </a:r>
            </a:p>
          </p:txBody>
        </p:sp>
      </p:grpSp>
    </p:spTree>
    <p:extLst>
      <p:ext uri="{BB962C8B-B14F-4D97-AF65-F5344CB8AC3E}">
        <p14:creationId xmlns:p14="http://schemas.microsoft.com/office/powerpoint/2010/main" val="21415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a:ea typeface="+mj-lt"/>
                <a:cs typeface="+mj-lt"/>
              </a:rPr>
              <a:t>Video: The Story of The Healing Foundation</a:t>
            </a:r>
          </a:p>
        </p:txBody>
      </p:sp>
      <p:pic>
        <p:nvPicPr>
          <p:cNvPr id="2" name="Online Media 1" title="The Story of the Healing Foundation">
            <a:hlinkClick r:id="" action="ppaction://media"/>
            <a:extLst>
              <a:ext uri="{FF2B5EF4-FFF2-40B4-BE49-F238E27FC236}">
                <a16:creationId xmlns:a16="http://schemas.microsoft.com/office/drawing/2014/main" id="{139902DF-CB95-2294-4160-67868ACE44F3}"/>
              </a:ext>
            </a:extLst>
          </p:cNvPr>
          <p:cNvPicPr>
            <a:picLocks noRot="1" noChangeAspect="1"/>
          </p:cNvPicPr>
          <p:nvPr>
            <a:videoFile r:link="rId1"/>
          </p:nvPr>
        </p:nvPicPr>
        <p:blipFill>
          <a:blip r:embed="rId4"/>
          <a:stretch>
            <a:fillRect/>
          </a:stretch>
        </p:blipFill>
        <p:spPr>
          <a:xfrm>
            <a:off x="2108318" y="1471689"/>
            <a:ext cx="7975364" cy="4627656"/>
          </a:xfrm>
          <a:prstGeom prst="rect">
            <a:avLst/>
          </a:prstGeom>
        </p:spPr>
      </p:pic>
    </p:spTree>
    <p:extLst>
      <p:ext uri="{BB962C8B-B14F-4D97-AF65-F5344CB8AC3E}">
        <p14:creationId xmlns:p14="http://schemas.microsoft.com/office/powerpoint/2010/main" val="8970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a:ea typeface="+mj-lt"/>
                <a:cs typeface="+mj-lt"/>
              </a:rPr>
              <a:t>Video: The Story of The Healing Foundation</a:t>
            </a:r>
          </a:p>
        </p:txBody>
      </p:sp>
      <p:sp>
        <p:nvSpPr>
          <p:cNvPr id="3" name="Title 1">
            <a:extLst>
              <a:ext uri="{FF2B5EF4-FFF2-40B4-BE49-F238E27FC236}">
                <a16:creationId xmlns:a16="http://schemas.microsoft.com/office/drawing/2014/main" id="{F037A6C0-3B11-DB8D-0874-4BC0C20DF5C0}"/>
              </a:ext>
            </a:extLst>
          </p:cNvPr>
          <p:cNvSpPr txBox="1">
            <a:spLocks/>
          </p:cNvSpPr>
          <p:nvPr/>
        </p:nvSpPr>
        <p:spPr>
          <a:xfrm>
            <a:off x="100822" y="1361900"/>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500" b="1">
              <a:solidFill>
                <a:schemeClr val="bg1"/>
              </a:solidFill>
              <a:latin typeface="Calibri"/>
              <a:ea typeface="+mj-lt"/>
              <a:cs typeface="+mj-lt"/>
            </a:endParaRPr>
          </a:p>
        </p:txBody>
      </p:sp>
      <p:sp>
        <p:nvSpPr>
          <p:cNvPr id="7" name="Title 1">
            <a:extLst>
              <a:ext uri="{FF2B5EF4-FFF2-40B4-BE49-F238E27FC236}">
                <a16:creationId xmlns:a16="http://schemas.microsoft.com/office/drawing/2014/main" id="{7CFEA03B-B2AB-DAEE-B25F-3823323C35C0}"/>
              </a:ext>
            </a:extLst>
          </p:cNvPr>
          <p:cNvSpPr txBox="1">
            <a:spLocks/>
          </p:cNvSpPr>
          <p:nvPr/>
        </p:nvSpPr>
        <p:spPr>
          <a:xfrm>
            <a:off x="626090" y="2375313"/>
            <a:ext cx="6860049" cy="31197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1200"/>
              </a:spcBef>
              <a:spcAft>
                <a:spcPts val="1200"/>
              </a:spcAft>
              <a:buAutoNum type="arabicPeriod"/>
            </a:pPr>
            <a:r>
              <a:rPr lang="en-US" sz="2500" dirty="0">
                <a:solidFill>
                  <a:schemeClr val="bg1"/>
                </a:solidFill>
                <a:latin typeface="Calibri"/>
                <a:cs typeface="Calibri Light"/>
              </a:rPr>
              <a:t>After watching the video, complete the </a:t>
            </a:r>
            <a:r>
              <a:rPr lang="en-US" sz="2500">
                <a:solidFill>
                  <a:schemeClr val="bg1"/>
                </a:solidFill>
                <a:latin typeface="Calibri"/>
                <a:cs typeface="Calibri Light"/>
              </a:rPr>
              <a:t>worksheet on your own</a:t>
            </a:r>
            <a:endParaRPr lang="en-US">
              <a:solidFill>
                <a:schemeClr val="bg1"/>
              </a:solidFill>
              <a:latin typeface="Calibri Light" panose="020F0302020204030204"/>
              <a:cs typeface="Calibri Light"/>
            </a:endParaRPr>
          </a:p>
          <a:p>
            <a:pPr marL="457200" indent="-457200">
              <a:spcBef>
                <a:spcPts val="1200"/>
              </a:spcBef>
              <a:spcAft>
                <a:spcPts val="1200"/>
              </a:spcAft>
              <a:buAutoNum type="arabicPeriod"/>
            </a:pPr>
            <a:r>
              <a:rPr lang="en-US" sz="2500">
                <a:solidFill>
                  <a:schemeClr val="bg1"/>
                </a:solidFill>
                <a:latin typeface="Calibri"/>
                <a:cs typeface="Calibri Light"/>
              </a:rPr>
              <a:t>Discuss answers as a class</a:t>
            </a:r>
          </a:p>
          <a:p>
            <a:pPr marL="457200" indent="-457200">
              <a:spcBef>
                <a:spcPts val="1200"/>
              </a:spcBef>
              <a:spcAft>
                <a:spcPts val="1200"/>
              </a:spcAft>
              <a:buAutoNum type="arabicPeriod"/>
            </a:pPr>
            <a:r>
              <a:rPr lang="en-US" sz="2500">
                <a:solidFill>
                  <a:schemeClr val="bg1"/>
                </a:solidFill>
                <a:latin typeface="Calibri"/>
                <a:cs typeface="Calibri Light"/>
              </a:rPr>
              <a:t>In groups of 2-3 highlight sections of the </a:t>
            </a:r>
            <a:r>
              <a:rPr lang="en-US" sz="2500" dirty="0">
                <a:solidFill>
                  <a:schemeClr val="bg1"/>
                </a:solidFill>
                <a:latin typeface="Calibri"/>
                <a:cs typeface="Calibri Light"/>
              </a:rPr>
              <a:t>transcript that have the strongest impact on the audience</a:t>
            </a:r>
            <a:endParaRPr lang="en-US">
              <a:solidFill>
                <a:schemeClr val="bg1"/>
              </a:solidFill>
              <a:cs typeface="Calibri Light" panose="020F0302020204030204"/>
            </a:endParaRPr>
          </a:p>
          <a:p>
            <a:pPr marL="800100" lvl="1" indent="-342900">
              <a:buFont typeface="Arial"/>
              <a:buChar char="•"/>
            </a:pPr>
            <a:r>
              <a:rPr lang="en-US" sz="2000" dirty="0">
                <a:solidFill>
                  <a:schemeClr val="bg1"/>
                </a:solidFill>
                <a:latin typeface="Calibri"/>
                <a:cs typeface="Calibri Light"/>
              </a:rPr>
              <a:t>Use your answers to the worksheet as a guide</a:t>
            </a:r>
          </a:p>
        </p:txBody>
      </p:sp>
      <p:pic>
        <p:nvPicPr>
          <p:cNvPr id="2" name="Picture 3" descr="A group of people in different outfits&#10;&#10;Description automatically generated">
            <a:extLst>
              <a:ext uri="{FF2B5EF4-FFF2-40B4-BE49-F238E27FC236}">
                <a16:creationId xmlns:a16="http://schemas.microsoft.com/office/drawing/2014/main" id="{0BBD6BE3-82AB-98CC-B729-3EAEEE928D86}"/>
              </a:ext>
            </a:extLst>
          </p:cNvPr>
          <p:cNvPicPr>
            <a:picLocks noChangeAspect="1"/>
          </p:cNvPicPr>
          <p:nvPr/>
        </p:nvPicPr>
        <p:blipFill rotWithShape="1">
          <a:blip r:embed="rId3"/>
          <a:srcRect l="20974" t="26164" r="17797" b="30599"/>
          <a:stretch/>
        </p:blipFill>
        <p:spPr>
          <a:xfrm>
            <a:off x="7387406" y="1430871"/>
            <a:ext cx="2003436" cy="1346199"/>
          </a:xfrm>
          <a:prstGeom prst="rect">
            <a:avLst/>
          </a:prstGeom>
        </p:spPr>
      </p:pic>
      <p:pic>
        <p:nvPicPr>
          <p:cNvPr id="4" name="Picture 5" descr="A person pointing at a person in different clothes&#10;&#10;Description automatically generated">
            <a:extLst>
              <a:ext uri="{FF2B5EF4-FFF2-40B4-BE49-F238E27FC236}">
                <a16:creationId xmlns:a16="http://schemas.microsoft.com/office/drawing/2014/main" id="{4D2B1EA1-2A06-AB8A-300B-1870BACCBC46}"/>
              </a:ext>
            </a:extLst>
          </p:cNvPr>
          <p:cNvPicPr>
            <a:picLocks noChangeAspect="1"/>
          </p:cNvPicPr>
          <p:nvPr/>
        </p:nvPicPr>
        <p:blipFill>
          <a:blip r:embed="rId4"/>
          <a:stretch>
            <a:fillRect/>
          </a:stretch>
        </p:blipFill>
        <p:spPr>
          <a:xfrm>
            <a:off x="7988772" y="2856090"/>
            <a:ext cx="3326458" cy="1663228"/>
          </a:xfrm>
          <a:prstGeom prst="rect">
            <a:avLst/>
          </a:prstGeom>
        </p:spPr>
      </p:pic>
      <p:pic>
        <p:nvPicPr>
          <p:cNvPr id="6" name="Picture 8" descr="A couple of black people with red heart symbols&#10;&#10;Description automatically generated">
            <a:extLst>
              <a:ext uri="{FF2B5EF4-FFF2-40B4-BE49-F238E27FC236}">
                <a16:creationId xmlns:a16="http://schemas.microsoft.com/office/drawing/2014/main" id="{01DE8702-FCBE-2990-8209-5FCD3ECD70AF}"/>
              </a:ext>
            </a:extLst>
          </p:cNvPr>
          <p:cNvPicPr>
            <a:picLocks noChangeAspect="1"/>
          </p:cNvPicPr>
          <p:nvPr/>
        </p:nvPicPr>
        <p:blipFill>
          <a:blip r:embed="rId5"/>
          <a:stretch>
            <a:fillRect/>
          </a:stretch>
        </p:blipFill>
        <p:spPr>
          <a:xfrm>
            <a:off x="10237142" y="4647674"/>
            <a:ext cx="1115719" cy="1325616"/>
          </a:xfrm>
          <a:prstGeom prst="rect">
            <a:avLst/>
          </a:prstGeom>
        </p:spPr>
      </p:pic>
    </p:spTree>
    <p:extLst>
      <p:ext uri="{BB962C8B-B14F-4D97-AF65-F5344CB8AC3E}">
        <p14:creationId xmlns:p14="http://schemas.microsoft.com/office/powerpoint/2010/main" val="116657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100823" y="1100398"/>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Making a poster for </a:t>
            </a:r>
            <a:endParaRPr lang="en-US" sz="4000">
              <a:solidFill>
                <a:schemeClr val="bg1"/>
              </a:solidFill>
            </a:endParaRPr>
          </a:p>
          <a:p>
            <a:pPr algn="ctr"/>
            <a:r>
              <a:rPr lang="en-US" sz="4000" b="1">
                <a:solidFill>
                  <a:schemeClr val="bg1"/>
                </a:solidFill>
                <a:latin typeface="Calibri"/>
                <a:ea typeface="+mj-lt"/>
                <a:cs typeface="+mj-lt"/>
              </a:rPr>
              <a:t>The Story of The Healing Foundation</a:t>
            </a:r>
            <a:endParaRPr lang="en-US" sz="4000">
              <a:solidFill>
                <a:schemeClr val="bg1"/>
              </a:solidFill>
            </a:endParaRPr>
          </a:p>
        </p:txBody>
      </p:sp>
      <p:sp>
        <p:nvSpPr>
          <p:cNvPr id="4" name="Title 1">
            <a:extLst>
              <a:ext uri="{FF2B5EF4-FFF2-40B4-BE49-F238E27FC236}">
                <a16:creationId xmlns:a16="http://schemas.microsoft.com/office/drawing/2014/main" id="{171E049E-176D-E78A-6470-EBC4EECB8D4D}"/>
              </a:ext>
            </a:extLst>
          </p:cNvPr>
          <p:cNvSpPr txBox="1">
            <a:spLocks/>
          </p:cNvSpPr>
          <p:nvPr/>
        </p:nvSpPr>
        <p:spPr>
          <a:xfrm>
            <a:off x="2139377" y="2409587"/>
            <a:ext cx="7918382" cy="17076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a:solidFill>
                  <a:schemeClr val="bg1"/>
                </a:solidFill>
                <a:latin typeface="Calibri"/>
                <a:cs typeface="Calibri Light"/>
              </a:rPr>
              <a:t>It's time to get creative!</a:t>
            </a:r>
          </a:p>
          <a:p>
            <a:endParaRPr lang="en-US" sz="2500">
              <a:solidFill>
                <a:schemeClr val="bg1"/>
              </a:solidFill>
              <a:latin typeface="Calibri"/>
              <a:cs typeface="Calibri Light"/>
            </a:endParaRPr>
          </a:p>
          <a:p>
            <a:r>
              <a:rPr lang="en-US" sz="2500">
                <a:solidFill>
                  <a:schemeClr val="bg1"/>
                </a:solidFill>
                <a:latin typeface="Calibri"/>
                <a:cs typeface="Calibri Light"/>
              </a:rPr>
              <a:t>In groups of 2-3 make a poster encouraging other people at school to watch The Story of The Healing Foundation. You might include...</a:t>
            </a:r>
          </a:p>
        </p:txBody>
      </p:sp>
      <p:sp>
        <p:nvSpPr>
          <p:cNvPr id="2" name="Title 1">
            <a:extLst>
              <a:ext uri="{FF2B5EF4-FFF2-40B4-BE49-F238E27FC236}">
                <a16:creationId xmlns:a16="http://schemas.microsoft.com/office/drawing/2014/main" id="{44C66928-D137-C812-850E-B675A2262708}"/>
              </a:ext>
            </a:extLst>
          </p:cNvPr>
          <p:cNvSpPr txBox="1">
            <a:spLocks/>
          </p:cNvSpPr>
          <p:nvPr/>
        </p:nvSpPr>
        <p:spPr>
          <a:xfrm>
            <a:off x="414293" y="4536836"/>
            <a:ext cx="3663882" cy="17076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a:solidFill>
                  <a:schemeClr val="bg1"/>
                </a:solidFill>
                <a:latin typeface="Calibri"/>
                <a:cs typeface="Calibri Light"/>
              </a:rPr>
              <a:t>Quotes:</a:t>
            </a:r>
          </a:p>
          <a:p>
            <a:br>
              <a:rPr lang="en-US" sz="1500" i="1">
                <a:solidFill>
                  <a:schemeClr val="bg1"/>
                </a:solidFill>
                <a:latin typeface="Congenial"/>
                <a:cs typeface="Calibri Light"/>
              </a:rPr>
            </a:br>
            <a:r>
              <a:rPr lang="en-US" sz="1500" i="1">
                <a:solidFill>
                  <a:schemeClr val="bg1"/>
                </a:solidFill>
                <a:latin typeface="Congenial"/>
                <a:cs typeface="Calibri Light"/>
              </a:rPr>
              <a:t>"</a:t>
            </a:r>
            <a:r>
              <a:rPr lang="en-US" sz="1500" i="1">
                <a:solidFill>
                  <a:schemeClr val="bg1"/>
                </a:solidFill>
                <a:latin typeface="Congenial"/>
                <a:ea typeface="+mj-lt"/>
                <a:cs typeface="+mj-lt"/>
              </a:rPr>
              <a:t>Aboriginal and Torres Strait Islander people building communities and healing the trauma with the support of a nation will help to close this gap and preserve and celebrate our culture and our people"</a:t>
            </a:r>
            <a:endParaRPr lang="en-US" sz="1500" i="1">
              <a:solidFill>
                <a:schemeClr val="bg1"/>
              </a:solidFill>
              <a:latin typeface="Congenial"/>
              <a:cs typeface="Calibri Light"/>
            </a:endParaRPr>
          </a:p>
        </p:txBody>
      </p:sp>
      <p:sp>
        <p:nvSpPr>
          <p:cNvPr id="7" name="Title 1">
            <a:extLst>
              <a:ext uri="{FF2B5EF4-FFF2-40B4-BE49-F238E27FC236}">
                <a16:creationId xmlns:a16="http://schemas.microsoft.com/office/drawing/2014/main" id="{7E70F568-28FA-5369-414A-262A46129F69}"/>
              </a:ext>
            </a:extLst>
          </p:cNvPr>
          <p:cNvSpPr txBox="1">
            <a:spLocks/>
          </p:cNvSpPr>
          <p:nvPr/>
        </p:nvSpPr>
        <p:spPr>
          <a:xfrm>
            <a:off x="4383043" y="4536835"/>
            <a:ext cx="3663882" cy="17076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a:solidFill>
                  <a:schemeClr val="bg1"/>
                </a:solidFill>
                <a:latin typeface="Calibri"/>
                <a:cs typeface="Calibri Light"/>
              </a:rPr>
              <a:t>Persuasive paragraph:</a:t>
            </a:r>
          </a:p>
          <a:p>
            <a:endParaRPr lang="en-US" sz="2500">
              <a:solidFill>
                <a:schemeClr val="bg1"/>
              </a:solidFill>
              <a:latin typeface="Calibri"/>
              <a:cs typeface="Calibri Light"/>
            </a:endParaRPr>
          </a:p>
          <a:p>
            <a:r>
              <a:rPr lang="en-US" sz="1500">
                <a:solidFill>
                  <a:schemeClr val="bg1"/>
                </a:solidFill>
                <a:latin typeface="Calibri"/>
                <a:cs typeface="Calibri Light"/>
              </a:rPr>
              <a:t>We as a school community must all do what we can to close the gap and support the healing of Aboriginal and Torres Strait Islander people!</a:t>
            </a:r>
            <a:endParaRPr lang="en-US" sz="2500">
              <a:solidFill>
                <a:schemeClr val="bg1"/>
              </a:solidFill>
              <a:latin typeface="Calibri"/>
              <a:cs typeface="Calibri Light"/>
            </a:endParaRPr>
          </a:p>
        </p:txBody>
      </p:sp>
      <p:grpSp>
        <p:nvGrpSpPr>
          <p:cNvPr id="13" name="Group 12">
            <a:extLst>
              <a:ext uri="{FF2B5EF4-FFF2-40B4-BE49-F238E27FC236}">
                <a16:creationId xmlns:a16="http://schemas.microsoft.com/office/drawing/2014/main" id="{10085E1F-50C2-F6FA-E718-58A9949A697E}"/>
              </a:ext>
            </a:extLst>
          </p:cNvPr>
          <p:cNvGrpSpPr/>
          <p:nvPr/>
        </p:nvGrpSpPr>
        <p:grpSpPr>
          <a:xfrm>
            <a:off x="8690458" y="4536835"/>
            <a:ext cx="3663882" cy="1707699"/>
            <a:chOff x="8531708" y="4378085"/>
            <a:chExt cx="3663882" cy="1707699"/>
          </a:xfrm>
        </p:grpSpPr>
        <p:sp>
          <p:nvSpPr>
            <p:cNvPr id="9" name="Title 1">
              <a:extLst>
                <a:ext uri="{FF2B5EF4-FFF2-40B4-BE49-F238E27FC236}">
                  <a16:creationId xmlns:a16="http://schemas.microsoft.com/office/drawing/2014/main" id="{A53B35E3-CA5B-A6D5-C1D2-10245B59E67C}"/>
                </a:ext>
              </a:extLst>
            </p:cNvPr>
            <p:cNvSpPr txBox="1">
              <a:spLocks/>
            </p:cNvSpPr>
            <p:nvPr/>
          </p:nvSpPr>
          <p:spPr>
            <a:xfrm>
              <a:off x="8531708" y="4378085"/>
              <a:ext cx="3663882" cy="17076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a:solidFill>
                    <a:schemeClr val="bg1"/>
                  </a:solidFill>
                  <a:latin typeface="Calibri"/>
                  <a:cs typeface="Calibri Light"/>
                </a:rPr>
                <a:t>Visual inspiration:</a:t>
              </a:r>
            </a:p>
            <a:p>
              <a:endParaRPr lang="en-US" sz="2500">
                <a:solidFill>
                  <a:schemeClr val="bg1"/>
                </a:solidFill>
                <a:latin typeface="Calibri"/>
                <a:cs typeface="Calibri Light"/>
              </a:endParaRPr>
            </a:p>
            <a:p>
              <a:endParaRPr lang="en-US" sz="1500">
                <a:solidFill>
                  <a:schemeClr val="bg1"/>
                </a:solidFill>
                <a:latin typeface="Calibri"/>
                <a:cs typeface="Calibri Light"/>
              </a:endParaRPr>
            </a:p>
          </p:txBody>
        </p:sp>
        <p:pic>
          <p:nvPicPr>
            <p:cNvPr id="12" name="Picture 8" descr="A couple of black people with red heart symbols&#10;&#10;Description automatically generated">
              <a:extLst>
                <a:ext uri="{FF2B5EF4-FFF2-40B4-BE49-F238E27FC236}">
                  <a16:creationId xmlns:a16="http://schemas.microsoft.com/office/drawing/2014/main" id="{D788AC8A-8F0B-033B-35A1-E3DE8BD08441}"/>
                </a:ext>
              </a:extLst>
            </p:cNvPr>
            <p:cNvPicPr>
              <a:picLocks noChangeAspect="1"/>
            </p:cNvPicPr>
            <p:nvPr/>
          </p:nvPicPr>
          <p:blipFill>
            <a:blip r:embed="rId3"/>
            <a:stretch>
              <a:fillRect/>
            </a:stretch>
          </p:blipFill>
          <p:spPr>
            <a:xfrm>
              <a:off x="10501726" y="4996924"/>
              <a:ext cx="766469" cy="912866"/>
            </a:xfrm>
            <a:prstGeom prst="rect">
              <a:avLst/>
            </a:prstGeom>
          </p:spPr>
        </p:pic>
      </p:grpSp>
      <p:pic>
        <p:nvPicPr>
          <p:cNvPr id="8" name="Picture 7" descr="A circle with a purple and yellow circle and a black background&#10;&#10;Description automatically generated">
            <a:extLst>
              <a:ext uri="{FF2B5EF4-FFF2-40B4-BE49-F238E27FC236}">
                <a16:creationId xmlns:a16="http://schemas.microsoft.com/office/drawing/2014/main" id="{840C5F03-3EE2-BA33-CC1D-D84C05A82F60}"/>
              </a:ext>
            </a:extLst>
          </p:cNvPr>
          <p:cNvPicPr>
            <a:picLocks noChangeAspect="1"/>
          </p:cNvPicPr>
          <p:nvPr/>
        </p:nvPicPr>
        <p:blipFill rotWithShape="1">
          <a:blip r:embed="rId4"/>
          <a:srcRect r="40952"/>
          <a:stretch/>
        </p:blipFill>
        <p:spPr>
          <a:xfrm>
            <a:off x="8922083" y="5197475"/>
            <a:ext cx="1240897" cy="1182103"/>
          </a:xfrm>
          <a:prstGeom prst="rect">
            <a:avLst/>
          </a:prstGeom>
        </p:spPr>
      </p:pic>
    </p:spTree>
    <p:extLst>
      <p:ext uri="{BB962C8B-B14F-4D97-AF65-F5344CB8AC3E}">
        <p14:creationId xmlns:p14="http://schemas.microsoft.com/office/powerpoint/2010/main" val="62126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AC44CF3-3FBD-1486-485A-D0844B2B218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D7C3B0FD-1118-96B7-59D1-1BF141448DC4}"/>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endParaRPr lang="en-US" dirty="0">
              <a:solidFill>
                <a:schemeClr val="bg1"/>
              </a:solidFill>
            </a:endParaRPr>
          </a:p>
        </p:txBody>
      </p:sp>
    </p:spTree>
    <p:extLst>
      <p:ext uri="{BB962C8B-B14F-4D97-AF65-F5344CB8AC3E}">
        <p14:creationId xmlns:p14="http://schemas.microsoft.com/office/powerpoint/2010/main" val="1813941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4: </a:t>
            </a:r>
          </a:p>
          <a:p>
            <a:pPr algn="ctr"/>
            <a:r>
              <a:rPr lang="en-US" sz="3600" b="1" dirty="0">
                <a:solidFill>
                  <a:schemeClr val="bg1"/>
                </a:solidFill>
                <a:latin typeface="+mn-lt"/>
              </a:rPr>
              <a:t>Letter to the Minister for Education</a:t>
            </a:r>
            <a:endParaRPr lang="en-US"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These lessons might include some content that is </a:t>
            </a:r>
            <a:r>
              <a:rPr lang="en-US" b="1" dirty="0">
                <a:solidFill>
                  <a:schemeClr val="bg1"/>
                </a:solidFill>
                <a:cs typeface="Calibri"/>
              </a:rPr>
              <a:t>confronting</a:t>
            </a:r>
            <a:r>
              <a:rPr lang="en-US" dirty="0">
                <a:solidFill>
                  <a:schemeClr val="bg1"/>
                </a:solidFill>
                <a:cs typeface="Calibri"/>
              </a:rPr>
              <a:t> or </a:t>
            </a:r>
            <a:r>
              <a:rPr lang="en-US" b="1" dirty="0">
                <a:solidFill>
                  <a:schemeClr val="bg1"/>
                </a:solidFill>
                <a:cs typeface="Calibri"/>
              </a:rPr>
              <a:t>overwhelming</a:t>
            </a:r>
            <a:endParaRPr lang="en-US" b="1" i="0" u="none" strike="noStrike" baseline="0" dirty="0">
              <a:solidFill>
                <a:schemeClr val="bg1"/>
              </a:solidFill>
              <a:cs typeface="Calibri"/>
            </a:endParaRPr>
          </a:p>
          <a:p>
            <a:pPr marL="0" indent="0" algn="ctr">
              <a:buNone/>
            </a:pPr>
            <a:endParaRPr lang="en-US" b="1" dirty="0">
              <a:solidFill>
                <a:schemeClr val="bg1"/>
              </a:solidFill>
              <a:cs typeface="Calibri"/>
            </a:endParaRPr>
          </a:p>
          <a:p>
            <a:pPr marL="0" indent="0" algn="ctr">
              <a:buNone/>
            </a:pPr>
            <a:r>
              <a:rPr lang="en-US" dirty="0">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dirty="0">
              <a:solidFill>
                <a:schemeClr val="bg1"/>
              </a:solidFill>
              <a:ea typeface="+mn-lt"/>
              <a:cs typeface="+mn-lt"/>
            </a:endParaRPr>
          </a:p>
          <a:p>
            <a:pPr marL="0" indent="0" algn="ctr">
              <a:buNone/>
            </a:pPr>
            <a:endParaRPr lang="en-US" dirty="0">
              <a:solidFill>
                <a:schemeClr val="bg1"/>
              </a:solidFill>
            </a:endParaRPr>
          </a:p>
          <a:p>
            <a:pPr marL="0" indent="0" algn="ctr">
              <a:buNone/>
            </a:pPr>
            <a:r>
              <a:rPr lang="en-US" b="1" i="0" u="none" strike="noStrike" baseline="0" dirty="0">
                <a:solidFill>
                  <a:schemeClr val="bg1"/>
                </a:solidFill>
              </a:rPr>
              <a:t>It is important to speak to </a:t>
            </a:r>
            <a:r>
              <a:rPr lang="en-US" b="1" dirty="0">
                <a:solidFill>
                  <a:schemeClr val="bg1"/>
                </a:solidFill>
              </a:rPr>
              <a:t>me or another adult </a:t>
            </a:r>
            <a:r>
              <a:rPr lang="en-US" b="1" i="0" u="none" strike="noStrike" baseline="0" dirty="0">
                <a:solidFill>
                  <a:schemeClr val="bg1"/>
                </a:solidFill>
              </a:rPr>
              <a:t>if at any point you feel distressed – we are all here to learn together and keep each other safe.</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chemeClr val="bg1"/>
                </a:solidFill>
                <a:latin typeface="Calibri"/>
                <a:ea typeface="+mj-lt"/>
                <a:cs typeface="+mj-lt"/>
              </a:rPr>
              <a:t>Video: What is History For?</a:t>
            </a:r>
          </a:p>
        </p:txBody>
      </p:sp>
      <p:pic>
        <p:nvPicPr>
          <p:cNvPr id="3" name="Online Media 2" title="What is History for?">
            <a:hlinkClick r:id="" action="ppaction://media"/>
            <a:extLst>
              <a:ext uri="{FF2B5EF4-FFF2-40B4-BE49-F238E27FC236}">
                <a16:creationId xmlns:a16="http://schemas.microsoft.com/office/drawing/2014/main" id="{C20FE6B8-5AF5-8B10-36EB-C74192BBE3E1}"/>
              </a:ext>
            </a:extLst>
          </p:cNvPr>
          <p:cNvPicPr>
            <a:picLocks noRot="1" noChangeAspect="1"/>
          </p:cNvPicPr>
          <p:nvPr>
            <a:videoFile r:link="rId1"/>
          </p:nvPr>
        </p:nvPicPr>
        <p:blipFill>
          <a:blip r:embed="rId4"/>
          <a:stretch>
            <a:fillRect/>
          </a:stretch>
        </p:blipFill>
        <p:spPr>
          <a:xfrm>
            <a:off x="1989667" y="1409700"/>
            <a:ext cx="8254999" cy="4747683"/>
          </a:xfrm>
          <a:prstGeom prst="rect">
            <a:avLst/>
          </a:prstGeom>
        </p:spPr>
      </p:pic>
    </p:spTree>
    <p:extLst>
      <p:ext uri="{BB962C8B-B14F-4D97-AF65-F5344CB8AC3E}">
        <p14:creationId xmlns:p14="http://schemas.microsoft.com/office/powerpoint/2010/main" val="376789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100823" y="3037148"/>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What is included in Australia's history?</a:t>
            </a:r>
          </a:p>
        </p:txBody>
      </p:sp>
    </p:spTree>
    <p:extLst>
      <p:ext uri="{BB962C8B-B14F-4D97-AF65-F5344CB8AC3E}">
        <p14:creationId xmlns:p14="http://schemas.microsoft.com/office/powerpoint/2010/main" val="251855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157287D-7CF1-4079-0667-312CD53E2C03}"/>
              </a:ext>
            </a:extLst>
          </p:cNvPr>
          <p:cNvGrpSpPr/>
          <p:nvPr/>
        </p:nvGrpSpPr>
        <p:grpSpPr>
          <a:xfrm>
            <a:off x="8570855" y="1356788"/>
            <a:ext cx="3328237" cy="4330752"/>
            <a:chOff x="8613188" y="1769538"/>
            <a:chExt cx="3328237" cy="4330752"/>
          </a:xfrm>
        </p:grpSpPr>
        <p:pic>
          <p:nvPicPr>
            <p:cNvPr id="22" name="Picture 3" descr="A group of people in different outfits&#10;&#10;Description automatically generated">
              <a:extLst>
                <a:ext uri="{FF2B5EF4-FFF2-40B4-BE49-F238E27FC236}">
                  <a16:creationId xmlns:a16="http://schemas.microsoft.com/office/drawing/2014/main" id="{B58F36E0-CA38-0166-42E2-5FFC50B52DAC}"/>
                </a:ext>
              </a:extLst>
            </p:cNvPr>
            <p:cNvPicPr>
              <a:picLocks noChangeAspect="1"/>
            </p:cNvPicPr>
            <p:nvPr/>
          </p:nvPicPr>
          <p:blipFill rotWithShape="1">
            <a:blip r:embed="rId3"/>
            <a:srcRect l="20974" t="26164" r="17797" b="30599"/>
            <a:stretch/>
          </p:blipFill>
          <p:spPr>
            <a:xfrm>
              <a:off x="9937989" y="1769538"/>
              <a:ext cx="2003436" cy="1346199"/>
            </a:xfrm>
            <a:prstGeom prst="rect">
              <a:avLst/>
            </a:prstGeom>
          </p:spPr>
        </p:pic>
        <p:pic>
          <p:nvPicPr>
            <p:cNvPr id="24" name="Picture 5" descr="A person pointing at a person in different clothes&#10;&#10;Description automatically generated">
              <a:extLst>
                <a:ext uri="{FF2B5EF4-FFF2-40B4-BE49-F238E27FC236}">
                  <a16:creationId xmlns:a16="http://schemas.microsoft.com/office/drawing/2014/main" id="{5F6652F1-E5F8-428B-EAF8-B31DC74EC8EF}"/>
                </a:ext>
              </a:extLst>
            </p:cNvPr>
            <p:cNvPicPr>
              <a:picLocks noChangeAspect="1"/>
            </p:cNvPicPr>
            <p:nvPr/>
          </p:nvPicPr>
          <p:blipFill>
            <a:blip r:embed="rId4"/>
            <a:stretch>
              <a:fillRect/>
            </a:stretch>
          </p:blipFill>
          <p:spPr>
            <a:xfrm>
              <a:off x="8613188" y="3110090"/>
              <a:ext cx="3326458" cy="1663228"/>
            </a:xfrm>
            <a:prstGeom prst="rect">
              <a:avLst/>
            </a:prstGeom>
          </p:spPr>
        </p:pic>
        <p:pic>
          <p:nvPicPr>
            <p:cNvPr id="26" name="Picture 8" descr="A couple of black people with red heart symbols&#10;&#10;Description automatically generated">
              <a:extLst>
                <a:ext uri="{FF2B5EF4-FFF2-40B4-BE49-F238E27FC236}">
                  <a16:creationId xmlns:a16="http://schemas.microsoft.com/office/drawing/2014/main" id="{3C417E97-BA42-19F4-0B2A-3328EB8C32B5}"/>
                </a:ext>
              </a:extLst>
            </p:cNvPr>
            <p:cNvPicPr>
              <a:picLocks noChangeAspect="1"/>
            </p:cNvPicPr>
            <p:nvPr/>
          </p:nvPicPr>
          <p:blipFill>
            <a:blip r:embed="rId5"/>
            <a:stretch>
              <a:fillRect/>
            </a:stretch>
          </p:blipFill>
          <p:spPr>
            <a:xfrm>
              <a:off x="10819225" y="4774674"/>
              <a:ext cx="1115719" cy="1325616"/>
            </a:xfrm>
            <a:prstGeom prst="rect">
              <a:avLst/>
            </a:prstGeom>
          </p:spPr>
        </p:pic>
      </p:grpSp>
      <p:grpSp>
        <p:nvGrpSpPr>
          <p:cNvPr id="35" name="Group 34">
            <a:extLst>
              <a:ext uri="{FF2B5EF4-FFF2-40B4-BE49-F238E27FC236}">
                <a16:creationId xmlns:a16="http://schemas.microsoft.com/office/drawing/2014/main" id="{B539BDA5-5C5D-DCF8-C3FA-0207ABDF1E80}"/>
              </a:ext>
            </a:extLst>
          </p:cNvPr>
          <p:cNvGrpSpPr/>
          <p:nvPr/>
        </p:nvGrpSpPr>
        <p:grpSpPr>
          <a:xfrm>
            <a:off x="451086" y="1255942"/>
            <a:ext cx="3548709" cy="4899239"/>
            <a:chOff x="4134086" y="705609"/>
            <a:chExt cx="3548709" cy="4899239"/>
          </a:xfrm>
        </p:grpSpPr>
        <p:pic>
          <p:nvPicPr>
            <p:cNvPr id="28" name="Picture 2" descr="An old person with white hair&#10;&#10;Description automatically generated">
              <a:extLst>
                <a:ext uri="{FF2B5EF4-FFF2-40B4-BE49-F238E27FC236}">
                  <a16:creationId xmlns:a16="http://schemas.microsoft.com/office/drawing/2014/main" id="{A5CA9F6D-A8FF-8DD6-306F-9E5B014A666A}"/>
                </a:ext>
              </a:extLst>
            </p:cNvPr>
            <p:cNvPicPr>
              <a:picLocks noChangeAspect="1"/>
            </p:cNvPicPr>
            <p:nvPr/>
          </p:nvPicPr>
          <p:blipFill rotWithShape="1">
            <a:blip r:embed="rId6"/>
            <a:srcRect l="24658" t="4494" r="342" b="1618"/>
            <a:stretch/>
          </p:blipFill>
          <p:spPr>
            <a:xfrm>
              <a:off x="4262232" y="705609"/>
              <a:ext cx="2057404" cy="1575350"/>
            </a:xfrm>
            <a:prstGeom prst="rect">
              <a:avLst/>
            </a:prstGeom>
          </p:spPr>
        </p:pic>
        <p:pic>
          <p:nvPicPr>
            <p:cNvPr id="30" name="Picture 3" descr="A person with a flower crown playing a guitar&#10;&#10;Description automatically generated">
              <a:extLst>
                <a:ext uri="{FF2B5EF4-FFF2-40B4-BE49-F238E27FC236}">
                  <a16:creationId xmlns:a16="http://schemas.microsoft.com/office/drawing/2014/main" id="{43B29DB4-587E-C613-5142-53AA1A5B5142}"/>
                </a:ext>
              </a:extLst>
            </p:cNvPr>
            <p:cNvPicPr>
              <a:picLocks noChangeAspect="1"/>
            </p:cNvPicPr>
            <p:nvPr/>
          </p:nvPicPr>
          <p:blipFill>
            <a:blip r:embed="rId7"/>
            <a:stretch>
              <a:fillRect/>
            </a:stretch>
          </p:blipFill>
          <p:spPr>
            <a:xfrm>
              <a:off x="4939595" y="2266447"/>
              <a:ext cx="2743200" cy="1690106"/>
            </a:xfrm>
            <a:prstGeom prst="rect">
              <a:avLst/>
            </a:prstGeom>
          </p:spPr>
        </p:pic>
        <p:pic>
          <p:nvPicPr>
            <p:cNvPr id="32" name="Picture 6" descr="A person wearing glasses&#10;&#10;Description automatically generated">
              <a:extLst>
                <a:ext uri="{FF2B5EF4-FFF2-40B4-BE49-F238E27FC236}">
                  <a16:creationId xmlns:a16="http://schemas.microsoft.com/office/drawing/2014/main" id="{72558821-6E41-FC19-6ED9-C6ED3094DADB}"/>
                </a:ext>
              </a:extLst>
            </p:cNvPr>
            <p:cNvPicPr>
              <a:picLocks noChangeAspect="1"/>
            </p:cNvPicPr>
            <p:nvPr/>
          </p:nvPicPr>
          <p:blipFill>
            <a:blip r:embed="rId8"/>
            <a:stretch>
              <a:fillRect/>
            </a:stretch>
          </p:blipFill>
          <p:spPr>
            <a:xfrm>
              <a:off x="4134086" y="3861356"/>
              <a:ext cx="2319867" cy="1743492"/>
            </a:xfrm>
            <a:prstGeom prst="rect">
              <a:avLst/>
            </a:prstGeom>
          </p:spPr>
        </p:pic>
      </p:grpSp>
      <p:grpSp>
        <p:nvGrpSpPr>
          <p:cNvPr id="37" name="Group 36">
            <a:extLst>
              <a:ext uri="{FF2B5EF4-FFF2-40B4-BE49-F238E27FC236}">
                <a16:creationId xmlns:a16="http://schemas.microsoft.com/office/drawing/2014/main" id="{FE414FF3-7BCC-639B-800A-BFE55FA01121}"/>
              </a:ext>
            </a:extLst>
          </p:cNvPr>
          <p:cNvGrpSpPr/>
          <p:nvPr/>
        </p:nvGrpSpPr>
        <p:grpSpPr>
          <a:xfrm>
            <a:off x="4785231" y="273634"/>
            <a:ext cx="2984472" cy="6305457"/>
            <a:chOff x="139148" y="263051"/>
            <a:chExt cx="2984472" cy="6305457"/>
          </a:xfrm>
        </p:grpSpPr>
        <p:pic>
          <p:nvPicPr>
            <p:cNvPr id="3" name="Picture 2" descr="A book cover of a book&#10;&#10;Description automatically generated">
              <a:extLst>
                <a:ext uri="{FF2B5EF4-FFF2-40B4-BE49-F238E27FC236}">
                  <a16:creationId xmlns:a16="http://schemas.microsoft.com/office/drawing/2014/main" id="{907CC1CB-2E28-B6CB-4D2E-92573F58B5BA}"/>
                </a:ext>
              </a:extLst>
            </p:cNvPr>
            <p:cNvPicPr>
              <a:picLocks noChangeAspect="1"/>
            </p:cNvPicPr>
            <p:nvPr/>
          </p:nvPicPr>
          <p:blipFill>
            <a:blip r:embed="rId9"/>
            <a:stretch>
              <a:fillRect/>
            </a:stretch>
          </p:blipFill>
          <p:spPr>
            <a:xfrm rot="21060000">
              <a:off x="139148" y="263051"/>
              <a:ext cx="1151037" cy="1512014"/>
            </a:xfrm>
            <a:prstGeom prst="rect">
              <a:avLst/>
            </a:prstGeom>
          </p:spPr>
        </p:pic>
        <p:pic>
          <p:nvPicPr>
            <p:cNvPr id="6" name="Picture 3" descr="A book cover of a book&#10;&#10;Description automatically generated">
              <a:extLst>
                <a:ext uri="{FF2B5EF4-FFF2-40B4-BE49-F238E27FC236}">
                  <a16:creationId xmlns:a16="http://schemas.microsoft.com/office/drawing/2014/main" id="{923919E8-90C8-EBAC-813E-D5FC10565A75}"/>
                </a:ext>
              </a:extLst>
            </p:cNvPr>
            <p:cNvPicPr>
              <a:picLocks noChangeAspect="1"/>
            </p:cNvPicPr>
            <p:nvPr/>
          </p:nvPicPr>
          <p:blipFill>
            <a:blip r:embed="rId10"/>
            <a:stretch>
              <a:fillRect/>
            </a:stretch>
          </p:blipFill>
          <p:spPr>
            <a:xfrm rot="1080000">
              <a:off x="1258084" y="427285"/>
              <a:ext cx="1349251" cy="1102299"/>
            </a:xfrm>
            <a:prstGeom prst="rect">
              <a:avLst/>
            </a:prstGeom>
          </p:spPr>
        </p:pic>
        <p:pic>
          <p:nvPicPr>
            <p:cNvPr id="9" name="Picture 7" descr="A cartoon of a person holding a telescope&#10;&#10;Description automatically generated">
              <a:extLst>
                <a:ext uri="{FF2B5EF4-FFF2-40B4-BE49-F238E27FC236}">
                  <a16:creationId xmlns:a16="http://schemas.microsoft.com/office/drawing/2014/main" id="{595A29F0-6EF0-BDB0-BA6C-6CEEE5BD4D04}"/>
                </a:ext>
              </a:extLst>
            </p:cNvPr>
            <p:cNvPicPr>
              <a:picLocks noChangeAspect="1"/>
            </p:cNvPicPr>
            <p:nvPr/>
          </p:nvPicPr>
          <p:blipFill>
            <a:blip r:embed="rId11"/>
            <a:stretch>
              <a:fillRect/>
            </a:stretch>
          </p:blipFill>
          <p:spPr>
            <a:xfrm rot="20700000">
              <a:off x="140721" y="1865166"/>
              <a:ext cx="1303509" cy="1012604"/>
            </a:xfrm>
            <a:prstGeom prst="rect">
              <a:avLst/>
            </a:prstGeom>
          </p:spPr>
        </p:pic>
        <p:pic>
          <p:nvPicPr>
            <p:cNvPr id="11" name="Picture 8" descr="A book cover with cars and buildings&#10;&#10;Description automatically generated">
              <a:extLst>
                <a:ext uri="{FF2B5EF4-FFF2-40B4-BE49-F238E27FC236}">
                  <a16:creationId xmlns:a16="http://schemas.microsoft.com/office/drawing/2014/main" id="{93E064FB-6A55-93BB-1592-1C667D719776}"/>
                </a:ext>
              </a:extLst>
            </p:cNvPr>
            <p:cNvPicPr>
              <a:picLocks noChangeAspect="1"/>
            </p:cNvPicPr>
            <p:nvPr/>
          </p:nvPicPr>
          <p:blipFill>
            <a:blip r:embed="rId12"/>
            <a:stretch>
              <a:fillRect/>
            </a:stretch>
          </p:blipFill>
          <p:spPr>
            <a:xfrm rot="21360000">
              <a:off x="1167315" y="1583944"/>
              <a:ext cx="1260099" cy="1329915"/>
            </a:xfrm>
            <a:prstGeom prst="rect">
              <a:avLst/>
            </a:prstGeom>
          </p:spPr>
        </p:pic>
        <p:pic>
          <p:nvPicPr>
            <p:cNvPr id="13" name="Picture 10" descr="A book cover with a child&amp;#39;s face&#10;&#10;Description automatically generated">
              <a:extLst>
                <a:ext uri="{FF2B5EF4-FFF2-40B4-BE49-F238E27FC236}">
                  <a16:creationId xmlns:a16="http://schemas.microsoft.com/office/drawing/2014/main" id="{C4A2F884-D0B3-D997-2D11-75DF35D1652E}"/>
                </a:ext>
              </a:extLst>
            </p:cNvPr>
            <p:cNvPicPr>
              <a:picLocks noChangeAspect="1"/>
            </p:cNvPicPr>
            <p:nvPr/>
          </p:nvPicPr>
          <p:blipFill>
            <a:blip r:embed="rId13"/>
            <a:stretch>
              <a:fillRect/>
            </a:stretch>
          </p:blipFill>
          <p:spPr>
            <a:xfrm rot="960000">
              <a:off x="226519" y="3062265"/>
              <a:ext cx="1214357" cy="1214357"/>
            </a:xfrm>
            <a:prstGeom prst="rect">
              <a:avLst/>
            </a:prstGeom>
          </p:spPr>
        </p:pic>
        <p:pic>
          <p:nvPicPr>
            <p:cNvPr id="15" name="Picture 12" descr="A book cover with a group of children&#10;&#10;Description automatically generated">
              <a:extLst>
                <a:ext uri="{FF2B5EF4-FFF2-40B4-BE49-F238E27FC236}">
                  <a16:creationId xmlns:a16="http://schemas.microsoft.com/office/drawing/2014/main" id="{DEA6506E-3B54-61BC-75E0-ADB5530BF505}"/>
                </a:ext>
              </a:extLst>
            </p:cNvPr>
            <p:cNvPicPr>
              <a:picLocks noChangeAspect="1"/>
            </p:cNvPicPr>
            <p:nvPr/>
          </p:nvPicPr>
          <p:blipFill>
            <a:blip r:embed="rId14"/>
            <a:stretch>
              <a:fillRect/>
            </a:stretch>
          </p:blipFill>
          <p:spPr>
            <a:xfrm rot="19980000">
              <a:off x="1514260" y="5294179"/>
              <a:ext cx="1273014" cy="1274329"/>
            </a:xfrm>
            <a:prstGeom prst="rect">
              <a:avLst/>
            </a:prstGeom>
          </p:spPr>
        </p:pic>
        <p:pic>
          <p:nvPicPr>
            <p:cNvPr id="17" name="Picture 14" descr="A art piece of artwork&#10;&#10;Description automatically generated">
              <a:extLst>
                <a:ext uri="{FF2B5EF4-FFF2-40B4-BE49-F238E27FC236}">
                  <a16:creationId xmlns:a16="http://schemas.microsoft.com/office/drawing/2014/main" id="{75054E06-4F23-D48A-C3BE-D9C8546BE1A4}"/>
                </a:ext>
              </a:extLst>
            </p:cNvPr>
            <p:cNvPicPr>
              <a:picLocks noChangeAspect="1"/>
            </p:cNvPicPr>
            <p:nvPr/>
          </p:nvPicPr>
          <p:blipFill>
            <a:blip r:embed="rId15"/>
            <a:stretch>
              <a:fillRect/>
            </a:stretch>
          </p:blipFill>
          <p:spPr>
            <a:xfrm rot="480000">
              <a:off x="1512836" y="4126975"/>
              <a:ext cx="1610784" cy="1209943"/>
            </a:xfrm>
            <a:prstGeom prst="rect">
              <a:avLst/>
            </a:prstGeom>
          </p:spPr>
        </p:pic>
        <p:pic>
          <p:nvPicPr>
            <p:cNvPr id="19" name="Picture 13" descr="A book cover with cars and people&#10;&#10;Description automatically generated">
              <a:extLst>
                <a:ext uri="{FF2B5EF4-FFF2-40B4-BE49-F238E27FC236}">
                  <a16:creationId xmlns:a16="http://schemas.microsoft.com/office/drawing/2014/main" id="{8BC8A4AE-78DB-F861-486E-883C9BF3BD0E}"/>
                </a:ext>
              </a:extLst>
            </p:cNvPr>
            <p:cNvPicPr>
              <a:picLocks noChangeAspect="1"/>
            </p:cNvPicPr>
            <p:nvPr/>
          </p:nvPicPr>
          <p:blipFill>
            <a:blip r:embed="rId16"/>
            <a:stretch>
              <a:fillRect/>
            </a:stretch>
          </p:blipFill>
          <p:spPr>
            <a:xfrm rot="21060000">
              <a:off x="1347685" y="2852890"/>
              <a:ext cx="1440734" cy="1260582"/>
            </a:xfrm>
            <a:prstGeom prst="rect">
              <a:avLst/>
            </a:prstGeom>
          </p:spPr>
        </p:pic>
        <p:pic>
          <p:nvPicPr>
            <p:cNvPr id="34" name="Picture 10" descr="A book cover with a green hill and a blue sky with white text&#10;&#10;Description automatically generated">
              <a:extLst>
                <a:ext uri="{FF2B5EF4-FFF2-40B4-BE49-F238E27FC236}">
                  <a16:creationId xmlns:a16="http://schemas.microsoft.com/office/drawing/2014/main" id="{4350B145-3AED-9B3B-1F2B-B61AC0C1B1CC}"/>
                </a:ext>
              </a:extLst>
            </p:cNvPr>
            <p:cNvPicPr>
              <a:picLocks noChangeAspect="1"/>
            </p:cNvPicPr>
            <p:nvPr/>
          </p:nvPicPr>
          <p:blipFill rotWithShape="1">
            <a:blip r:embed="rId17"/>
            <a:srcRect l="18151" r="18493" b="-687"/>
            <a:stretch/>
          </p:blipFill>
          <p:spPr>
            <a:xfrm rot="-420000">
              <a:off x="204334" y="4416857"/>
              <a:ext cx="1279393" cy="2042379"/>
            </a:xfrm>
            <a:prstGeom prst="rect">
              <a:avLst/>
            </a:prstGeom>
          </p:spPr>
        </p:pic>
      </p:grpSp>
    </p:spTree>
    <p:extLst>
      <p:ext uri="{BB962C8B-B14F-4D97-AF65-F5344CB8AC3E}">
        <p14:creationId xmlns:p14="http://schemas.microsoft.com/office/powerpoint/2010/main" val="3025152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26323" y="1640148"/>
            <a:ext cx="10219846" cy="43107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What are social and cultural issues in Australia today?</a:t>
            </a:r>
          </a:p>
          <a:p>
            <a:pPr algn="ctr"/>
            <a:endParaRPr lang="en-US" sz="5000" b="1">
              <a:solidFill>
                <a:schemeClr val="bg1"/>
              </a:solidFill>
              <a:latin typeface="Calibri"/>
              <a:ea typeface="+mj-lt"/>
              <a:cs typeface="+mj-lt"/>
            </a:endParaRPr>
          </a:p>
          <a:p>
            <a:pPr algn="ctr"/>
            <a:r>
              <a:rPr lang="en-US" sz="5000" b="1">
                <a:solidFill>
                  <a:schemeClr val="bg1"/>
                </a:solidFill>
                <a:latin typeface="Calibri"/>
                <a:ea typeface="+mj-lt"/>
                <a:cs typeface="+mj-lt"/>
              </a:rPr>
              <a:t>How can we use education about the Stolen Generations to bring awareness to these issues?</a:t>
            </a:r>
          </a:p>
        </p:txBody>
      </p:sp>
    </p:spTree>
    <p:extLst>
      <p:ext uri="{BB962C8B-B14F-4D97-AF65-F5344CB8AC3E}">
        <p14:creationId xmlns:p14="http://schemas.microsoft.com/office/powerpoint/2010/main" val="114917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100823" y="1163898"/>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Persuasive Writing</a:t>
            </a:r>
          </a:p>
        </p:txBody>
      </p:sp>
      <p:sp>
        <p:nvSpPr>
          <p:cNvPr id="2" name="Title 1">
            <a:extLst>
              <a:ext uri="{FF2B5EF4-FFF2-40B4-BE49-F238E27FC236}">
                <a16:creationId xmlns:a16="http://schemas.microsoft.com/office/drawing/2014/main" id="{37CC251A-65BB-FCCD-D450-8282F8101FD5}"/>
              </a:ext>
            </a:extLst>
          </p:cNvPr>
          <p:cNvSpPr txBox="1">
            <a:spLocks/>
          </p:cNvSpPr>
          <p:nvPr/>
        </p:nvSpPr>
        <p:spPr>
          <a:xfrm>
            <a:off x="100822" y="1756564"/>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alibri"/>
                <a:ea typeface="+mj-lt"/>
                <a:cs typeface="+mj-lt"/>
              </a:rPr>
              <a:t>The huge debt that we owe to Aborigines'*</a:t>
            </a:r>
          </a:p>
        </p:txBody>
      </p:sp>
      <p:sp>
        <p:nvSpPr>
          <p:cNvPr id="4" name="Title 1">
            <a:extLst>
              <a:ext uri="{FF2B5EF4-FFF2-40B4-BE49-F238E27FC236}">
                <a16:creationId xmlns:a16="http://schemas.microsoft.com/office/drawing/2014/main" id="{80A676A6-D3A0-452E-54BB-BD6627FA29B1}"/>
              </a:ext>
            </a:extLst>
          </p:cNvPr>
          <p:cNvSpPr txBox="1">
            <a:spLocks/>
          </p:cNvSpPr>
          <p:nvPr/>
        </p:nvSpPr>
        <p:spPr>
          <a:xfrm>
            <a:off x="899882" y="3124273"/>
            <a:ext cx="7918382" cy="23956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spcAft>
                <a:spcPts val="1000"/>
              </a:spcAft>
            </a:pPr>
            <a:r>
              <a:rPr lang="en-US" sz="3000">
                <a:solidFill>
                  <a:schemeClr val="bg1"/>
                </a:solidFill>
                <a:latin typeface="Calibri"/>
                <a:cs typeface="Calibri Light"/>
              </a:rPr>
              <a:t>Before we begin:</a:t>
            </a:r>
            <a:endParaRPr lang="en-US" sz="3000"/>
          </a:p>
          <a:p>
            <a:pPr marL="342900">
              <a:spcBef>
                <a:spcPts val="1000"/>
              </a:spcBef>
              <a:spcAft>
                <a:spcPts val="1000"/>
              </a:spcAft>
              <a:buFont typeface="Arial"/>
              <a:buChar char="•"/>
            </a:pPr>
            <a:r>
              <a:rPr lang="en-US" sz="3000">
                <a:solidFill>
                  <a:schemeClr val="bg1"/>
                </a:solidFill>
                <a:latin typeface="Calibri"/>
                <a:cs typeface="Calibri Light"/>
              </a:rPr>
              <a:t>Appropriate terminology</a:t>
            </a:r>
          </a:p>
          <a:p>
            <a:pPr marL="342900">
              <a:spcBef>
                <a:spcPts val="1000"/>
              </a:spcBef>
              <a:spcAft>
                <a:spcPts val="1000"/>
              </a:spcAft>
              <a:buFont typeface="Arial"/>
              <a:buChar char="•"/>
            </a:pPr>
            <a:r>
              <a:rPr lang="en-US" sz="3000">
                <a:solidFill>
                  <a:schemeClr val="bg1"/>
                </a:solidFill>
                <a:latin typeface="Calibri"/>
                <a:cs typeface="Calibri Light"/>
              </a:rPr>
              <a:t>Remember cultural safety!</a:t>
            </a:r>
          </a:p>
        </p:txBody>
      </p:sp>
      <p:sp>
        <p:nvSpPr>
          <p:cNvPr id="7" name="Content Placeholder 2">
            <a:extLst>
              <a:ext uri="{FF2B5EF4-FFF2-40B4-BE49-F238E27FC236}">
                <a16:creationId xmlns:a16="http://schemas.microsoft.com/office/drawing/2014/main" id="{DFFE0D03-559F-4FB2-49F5-7BDCA86A8AE0}"/>
              </a:ext>
            </a:extLst>
          </p:cNvPr>
          <p:cNvSpPr txBox="1">
            <a:spLocks/>
          </p:cNvSpPr>
          <p:nvPr/>
        </p:nvSpPr>
        <p:spPr>
          <a:xfrm>
            <a:off x="6704675" y="4264604"/>
            <a:ext cx="2112920" cy="141690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cs typeface="Calibri"/>
              </a:rPr>
              <a:t>Honest communication</a:t>
            </a:r>
            <a:endParaRPr lang="en-US" sz="2000">
              <a:solidFill>
                <a:schemeClr val="bg1"/>
              </a:solidFill>
            </a:endParaRPr>
          </a:p>
        </p:txBody>
      </p:sp>
      <p:sp>
        <p:nvSpPr>
          <p:cNvPr id="10" name="Content Placeholder 2">
            <a:extLst>
              <a:ext uri="{FF2B5EF4-FFF2-40B4-BE49-F238E27FC236}">
                <a16:creationId xmlns:a16="http://schemas.microsoft.com/office/drawing/2014/main" id="{8365FBB9-1B74-E996-D2BA-AE8D0D422E1F}"/>
              </a:ext>
            </a:extLst>
          </p:cNvPr>
          <p:cNvSpPr txBox="1">
            <a:spLocks/>
          </p:cNvSpPr>
          <p:nvPr/>
        </p:nvSpPr>
        <p:spPr>
          <a:xfrm>
            <a:off x="6590653" y="3033542"/>
            <a:ext cx="1942189" cy="12369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cs typeface="Calibri"/>
              </a:rPr>
              <a:t>Open mindedness</a:t>
            </a:r>
            <a:endParaRPr lang="en-US" sz="2000">
              <a:solidFill>
                <a:schemeClr val="bg1"/>
              </a:solidFill>
            </a:endParaRPr>
          </a:p>
        </p:txBody>
      </p:sp>
      <p:sp>
        <p:nvSpPr>
          <p:cNvPr id="12" name="Content Placeholder 2">
            <a:extLst>
              <a:ext uri="{FF2B5EF4-FFF2-40B4-BE49-F238E27FC236}">
                <a16:creationId xmlns:a16="http://schemas.microsoft.com/office/drawing/2014/main" id="{933CD767-90FF-B3FC-257B-BFAAC9EB5C45}"/>
              </a:ext>
            </a:extLst>
          </p:cNvPr>
          <p:cNvSpPr txBox="1">
            <a:spLocks/>
          </p:cNvSpPr>
          <p:nvPr/>
        </p:nvSpPr>
        <p:spPr>
          <a:xfrm>
            <a:off x="10544029" y="3374606"/>
            <a:ext cx="1190772" cy="55965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cs typeface="Calibri"/>
              </a:rPr>
              <a:t>Respect</a:t>
            </a:r>
            <a:endParaRPr lang="en-US" sz="2000">
              <a:solidFill>
                <a:schemeClr val="bg1"/>
              </a:solidFill>
            </a:endParaRPr>
          </a:p>
        </p:txBody>
      </p:sp>
      <p:sp>
        <p:nvSpPr>
          <p:cNvPr id="15" name="Content Placeholder 2">
            <a:extLst>
              <a:ext uri="{FF2B5EF4-FFF2-40B4-BE49-F238E27FC236}">
                <a16:creationId xmlns:a16="http://schemas.microsoft.com/office/drawing/2014/main" id="{432068F2-AB01-AFCA-CDE2-5F4CFF11DB41}"/>
              </a:ext>
            </a:extLst>
          </p:cNvPr>
          <p:cNvSpPr txBox="1">
            <a:spLocks/>
          </p:cNvSpPr>
          <p:nvPr/>
        </p:nvSpPr>
        <p:spPr>
          <a:xfrm>
            <a:off x="10069895" y="4712451"/>
            <a:ext cx="2123559" cy="121487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FFFFFF"/>
                </a:solidFill>
                <a:cs typeface="Calibri"/>
              </a:rPr>
              <a:t>Being mindful of privilege</a:t>
            </a:r>
          </a:p>
        </p:txBody>
      </p:sp>
      <p:pic>
        <p:nvPicPr>
          <p:cNvPr id="9" name="Picture 8" descr="A group of hands holding each other&#10;&#10;Description automatically generated">
            <a:extLst>
              <a:ext uri="{FF2B5EF4-FFF2-40B4-BE49-F238E27FC236}">
                <a16:creationId xmlns:a16="http://schemas.microsoft.com/office/drawing/2014/main" id="{ADD00C8F-D2A0-68DF-8F57-12314EA79D7F}"/>
              </a:ext>
            </a:extLst>
          </p:cNvPr>
          <p:cNvPicPr>
            <a:picLocks noChangeAspect="1"/>
          </p:cNvPicPr>
          <p:nvPr/>
        </p:nvPicPr>
        <p:blipFill>
          <a:blip r:embed="rId3"/>
          <a:stretch>
            <a:fillRect/>
          </a:stretch>
        </p:blipFill>
        <p:spPr>
          <a:xfrm>
            <a:off x="8164900" y="3453363"/>
            <a:ext cx="2605177" cy="1492935"/>
          </a:xfrm>
          <a:prstGeom prst="rect">
            <a:avLst/>
          </a:prstGeom>
        </p:spPr>
      </p:pic>
    </p:spTree>
    <p:extLst>
      <p:ext uri="{BB962C8B-B14F-4D97-AF65-F5344CB8AC3E}">
        <p14:creationId xmlns:p14="http://schemas.microsoft.com/office/powerpoint/2010/main" val="31687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0" grpId="0"/>
      <p:bldP spid="12"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91372" y="2516277"/>
            <a:ext cx="10219846" cy="380628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US" sz="3000" dirty="0">
                <a:solidFill>
                  <a:schemeClr val="bg1"/>
                </a:solidFill>
                <a:latin typeface="Calibri"/>
                <a:ea typeface="+mj-lt"/>
                <a:cs typeface="+mj-lt"/>
              </a:rPr>
              <a:t>Features of a persuasive letter:</a:t>
            </a:r>
            <a:endParaRPr lang="en-US" dirty="0">
              <a:solidFill>
                <a:schemeClr val="bg1"/>
              </a:solidFill>
              <a:cs typeface="Calibri Light" panose="020F0302020204030204"/>
            </a:endParaRPr>
          </a:p>
          <a:p>
            <a:pPr marL="800100" indent="-342900">
              <a:spcBef>
                <a:spcPts val="600"/>
              </a:spcBef>
              <a:spcAft>
                <a:spcPts val="600"/>
              </a:spcAft>
              <a:buFont typeface="Arial"/>
              <a:buChar char="•"/>
            </a:pPr>
            <a:r>
              <a:rPr lang="en-US" sz="2500">
                <a:solidFill>
                  <a:schemeClr val="bg1"/>
                </a:solidFill>
                <a:latin typeface="Calibri"/>
                <a:ea typeface="+mj-lt"/>
                <a:cs typeface="+mj-lt"/>
              </a:rPr>
              <a:t>Hook – get the reader interested from the very beginning</a:t>
            </a:r>
          </a:p>
          <a:p>
            <a:pPr marL="800100" indent="-342900">
              <a:spcBef>
                <a:spcPts val="600"/>
              </a:spcBef>
              <a:spcAft>
                <a:spcPts val="600"/>
              </a:spcAft>
              <a:buFont typeface="Arial"/>
              <a:buChar char="•"/>
            </a:pPr>
            <a:r>
              <a:rPr lang="en-US" sz="2500">
                <a:solidFill>
                  <a:schemeClr val="bg1"/>
                </a:solidFill>
                <a:latin typeface="Calibri"/>
                <a:ea typeface="+mj-lt"/>
                <a:cs typeface="+mj-lt"/>
              </a:rPr>
              <a:t>Introduction – explain to the reader why you're writing the letter</a:t>
            </a:r>
          </a:p>
          <a:p>
            <a:pPr marL="800100" indent="-342900">
              <a:spcBef>
                <a:spcPts val="600"/>
              </a:spcBef>
              <a:spcAft>
                <a:spcPts val="600"/>
              </a:spcAft>
              <a:buFont typeface="Arial"/>
              <a:buChar char="•"/>
            </a:pPr>
            <a:r>
              <a:rPr lang="en-US" sz="2500">
                <a:solidFill>
                  <a:schemeClr val="bg1"/>
                </a:solidFill>
                <a:latin typeface="Calibri"/>
                <a:ea typeface="+mj-lt"/>
                <a:cs typeface="+mj-lt"/>
              </a:rPr>
              <a:t>Arguments – backed up by evidence</a:t>
            </a:r>
          </a:p>
          <a:p>
            <a:pPr marL="800100" indent="-342900">
              <a:spcBef>
                <a:spcPts val="600"/>
              </a:spcBef>
              <a:spcAft>
                <a:spcPts val="600"/>
              </a:spcAft>
              <a:buFont typeface="Arial"/>
              <a:buChar char="•"/>
            </a:pPr>
            <a:r>
              <a:rPr lang="en-US" sz="2500">
                <a:solidFill>
                  <a:schemeClr val="bg1"/>
                </a:solidFill>
                <a:latin typeface="Calibri"/>
                <a:ea typeface="+mj-lt"/>
                <a:cs typeface="+mj-lt"/>
              </a:rPr>
              <a:t>Emotive language – help the reader feel your passion/concern</a:t>
            </a:r>
          </a:p>
          <a:p>
            <a:pPr marL="800100" indent="-342900">
              <a:spcBef>
                <a:spcPts val="600"/>
              </a:spcBef>
              <a:spcAft>
                <a:spcPts val="600"/>
              </a:spcAft>
              <a:buFont typeface="Arial"/>
              <a:buChar char="•"/>
            </a:pPr>
            <a:r>
              <a:rPr lang="en-US" sz="2500">
                <a:solidFill>
                  <a:schemeClr val="bg1"/>
                </a:solidFill>
                <a:latin typeface="Calibri"/>
                <a:ea typeface="+mj-lt"/>
                <a:cs typeface="+mj-lt"/>
              </a:rPr>
              <a:t>Conclusion – reiterate your main point and </a:t>
            </a:r>
            <a:r>
              <a:rPr lang="en-US" sz="2500" err="1">
                <a:solidFill>
                  <a:schemeClr val="bg1"/>
                </a:solidFill>
                <a:latin typeface="Calibri"/>
                <a:ea typeface="+mj-lt"/>
                <a:cs typeface="+mj-lt"/>
              </a:rPr>
              <a:t>summarise</a:t>
            </a:r>
            <a:r>
              <a:rPr lang="en-US" sz="2500">
                <a:solidFill>
                  <a:schemeClr val="bg1"/>
                </a:solidFill>
                <a:latin typeface="Calibri"/>
                <a:ea typeface="+mj-lt"/>
                <a:cs typeface="+mj-lt"/>
              </a:rPr>
              <a:t> why it's important</a:t>
            </a:r>
          </a:p>
        </p:txBody>
      </p:sp>
      <p:sp>
        <p:nvSpPr>
          <p:cNvPr id="3" name="Title 1">
            <a:extLst>
              <a:ext uri="{FF2B5EF4-FFF2-40B4-BE49-F238E27FC236}">
                <a16:creationId xmlns:a16="http://schemas.microsoft.com/office/drawing/2014/main" id="{016A7A74-E174-06AF-A25F-BC1A86D93D10}"/>
              </a:ext>
            </a:extLst>
          </p:cNvPr>
          <p:cNvSpPr txBox="1">
            <a:spLocks/>
          </p:cNvSpPr>
          <p:nvPr/>
        </p:nvSpPr>
        <p:spPr>
          <a:xfrm>
            <a:off x="100823" y="1163898"/>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Persuasive Writing</a:t>
            </a:r>
          </a:p>
        </p:txBody>
      </p:sp>
    </p:spTree>
    <p:extLst>
      <p:ext uri="{BB962C8B-B14F-4D97-AF65-F5344CB8AC3E}">
        <p14:creationId xmlns:p14="http://schemas.microsoft.com/office/powerpoint/2010/main" val="393941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6A7A74-E174-06AF-A25F-BC1A86D93D10}"/>
              </a:ext>
            </a:extLst>
          </p:cNvPr>
          <p:cNvSpPr txBox="1">
            <a:spLocks/>
          </p:cNvSpPr>
          <p:nvPr/>
        </p:nvSpPr>
        <p:spPr>
          <a:xfrm>
            <a:off x="100823" y="1163898"/>
            <a:ext cx="11997846"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Persuasive Writing: </a:t>
            </a:r>
            <a:br>
              <a:rPr lang="en-US" sz="5000" b="1">
                <a:solidFill>
                  <a:schemeClr val="bg1"/>
                </a:solidFill>
                <a:latin typeface="Calibri"/>
                <a:ea typeface="+mj-lt"/>
                <a:cs typeface="+mj-lt"/>
              </a:rPr>
            </a:br>
            <a:r>
              <a:rPr lang="en-US" sz="5000" b="1">
                <a:solidFill>
                  <a:schemeClr val="bg1"/>
                </a:solidFill>
                <a:latin typeface="Calibri"/>
                <a:ea typeface="+mj-lt"/>
                <a:cs typeface="+mj-lt"/>
              </a:rPr>
              <a:t>Letter to the Minister for Education</a:t>
            </a:r>
          </a:p>
        </p:txBody>
      </p:sp>
      <p:sp>
        <p:nvSpPr>
          <p:cNvPr id="4" name="Title 1">
            <a:extLst>
              <a:ext uri="{FF2B5EF4-FFF2-40B4-BE49-F238E27FC236}">
                <a16:creationId xmlns:a16="http://schemas.microsoft.com/office/drawing/2014/main" id="{E31AC19D-0854-CB2D-3E96-DD761019602A}"/>
              </a:ext>
            </a:extLst>
          </p:cNvPr>
          <p:cNvSpPr txBox="1">
            <a:spLocks/>
          </p:cNvSpPr>
          <p:nvPr/>
        </p:nvSpPr>
        <p:spPr>
          <a:xfrm>
            <a:off x="851672" y="2446054"/>
            <a:ext cx="10359546" cy="41559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US" sz="3000">
                <a:solidFill>
                  <a:schemeClr val="bg1"/>
                </a:solidFill>
                <a:latin typeface="Calibri"/>
                <a:ea typeface="+mj-lt"/>
                <a:cs typeface="+mj-lt"/>
              </a:rPr>
              <a:t>You will now write a persuasive letter to the Minister for Education recommending that The Stolen Generation Resource Kit be compulsory in all schools.</a:t>
            </a:r>
            <a:r>
              <a:rPr lang="en-US" sz="2500">
                <a:solidFill>
                  <a:schemeClr val="bg1"/>
                </a:solidFill>
                <a:latin typeface="Calibri"/>
                <a:ea typeface="+mj-lt"/>
                <a:cs typeface="+mj-lt"/>
              </a:rPr>
              <a:t> </a:t>
            </a:r>
            <a:endParaRPr lang="en-US" sz="2500">
              <a:solidFill>
                <a:schemeClr val="bg1"/>
              </a:solidFill>
              <a:latin typeface="Calibri Light" panose="020F0302020204030204"/>
              <a:ea typeface="+mj-lt"/>
              <a:cs typeface="+mj-lt"/>
            </a:endParaRPr>
          </a:p>
          <a:p>
            <a:pPr algn="r">
              <a:spcBef>
                <a:spcPts val="600"/>
              </a:spcBef>
              <a:spcAft>
                <a:spcPts val="600"/>
              </a:spcAft>
            </a:pPr>
            <a:r>
              <a:rPr lang="en-US" sz="2500">
                <a:solidFill>
                  <a:schemeClr val="bg1"/>
                </a:solidFill>
                <a:latin typeface="Calibri"/>
                <a:ea typeface="+mj-lt"/>
                <a:cs typeface="+mj-lt"/>
              </a:rPr>
              <a:t>Make sure you include the features of a persuasive letter!</a:t>
            </a:r>
          </a:p>
          <a:p>
            <a:pPr marL="457200" indent="-285750" algn="r">
              <a:spcBef>
                <a:spcPts val="600"/>
              </a:spcBef>
              <a:spcAft>
                <a:spcPts val="600"/>
              </a:spcAft>
              <a:buFont typeface="Arial,Sans-Serif"/>
              <a:buChar char="•"/>
            </a:pPr>
            <a:r>
              <a:rPr lang="en-US" sz="1500">
                <a:solidFill>
                  <a:schemeClr val="bg1"/>
                </a:solidFill>
                <a:latin typeface="Calibri"/>
                <a:ea typeface="+mj-lt"/>
                <a:cs typeface="Calibri"/>
              </a:rPr>
              <a:t>A hook – get the reader interested from the very beginning</a:t>
            </a:r>
          </a:p>
          <a:p>
            <a:pPr marL="457200" indent="-285750" algn="r">
              <a:spcBef>
                <a:spcPts val="600"/>
              </a:spcBef>
              <a:spcAft>
                <a:spcPts val="600"/>
              </a:spcAft>
              <a:buFont typeface="Arial,Sans-Serif"/>
              <a:buChar char="•"/>
            </a:pPr>
            <a:r>
              <a:rPr lang="en-US" sz="1500">
                <a:solidFill>
                  <a:schemeClr val="bg1"/>
                </a:solidFill>
                <a:latin typeface="Calibri"/>
                <a:ea typeface="+mj-lt"/>
                <a:cs typeface="Calibri"/>
              </a:rPr>
              <a:t>An introduction – explain to the reader why you're writing the letter</a:t>
            </a:r>
          </a:p>
          <a:p>
            <a:pPr marL="457200" indent="-285750" algn="r">
              <a:spcBef>
                <a:spcPts val="600"/>
              </a:spcBef>
              <a:spcAft>
                <a:spcPts val="600"/>
              </a:spcAft>
              <a:buFont typeface="Arial,Sans-Serif"/>
              <a:buChar char="•"/>
            </a:pPr>
            <a:r>
              <a:rPr lang="en-US" sz="1500">
                <a:solidFill>
                  <a:schemeClr val="bg1"/>
                </a:solidFill>
                <a:latin typeface="Calibri"/>
                <a:ea typeface="+mj-lt"/>
                <a:cs typeface="Calibri"/>
              </a:rPr>
              <a:t>Arguments – backed up by evidence</a:t>
            </a:r>
          </a:p>
          <a:p>
            <a:pPr marL="457200" indent="-285750" algn="r">
              <a:spcBef>
                <a:spcPts val="600"/>
              </a:spcBef>
              <a:spcAft>
                <a:spcPts val="600"/>
              </a:spcAft>
              <a:buFont typeface="Arial,Sans-Serif"/>
              <a:buChar char="•"/>
            </a:pPr>
            <a:r>
              <a:rPr lang="en-US" sz="1500">
                <a:solidFill>
                  <a:schemeClr val="bg1"/>
                </a:solidFill>
                <a:latin typeface="Calibri"/>
                <a:ea typeface="+mj-lt"/>
                <a:cs typeface="Calibri"/>
              </a:rPr>
              <a:t>Emotive language – help the reader feel your passion/concern</a:t>
            </a:r>
          </a:p>
          <a:p>
            <a:pPr marL="457200" indent="-285750" algn="r">
              <a:spcBef>
                <a:spcPts val="600"/>
              </a:spcBef>
              <a:spcAft>
                <a:spcPts val="600"/>
              </a:spcAft>
              <a:buFont typeface="Arial,Sans-Serif"/>
              <a:buChar char="•"/>
            </a:pPr>
            <a:r>
              <a:rPr lang="en-US" sz="1500">
                <a:solidFill>
                  <a:schemeClr val="bg1"/>
                </a:solidFill>
                <a:latin typeface="Calibri"/>
                <a:ea typeface="+mj-lt"/>
                <a:cs typeface="Calibri"/>
              </a:rPr>
              <a:t>Conclusion – reiterate your main point and </a:t>
            </a:r>
            <a:r>
              <a:rPr lang="en-US" sz="1500" err="1">
                <a:solidFill>
                  <a:schemeClr val="bg1"/>
                </a:solidFill>
                <a:latin typeface="Calibri"/>
                <a:ea typeface="+mj-lt"/>
                <a:cs typeface="Calibri"/>
              </a:rPr>
              <a:t>summarise</a:t>
            </a:r>
            <a:r>
              <a:rPr lang="en-US" sz="1500">
                <a:solidFill>
                  <a:schemeClr val="bg1"/>
                </a:solidFill>
                <a:latin typeface="Calibri"/>
                <a:ea typeface="+mj-lt"/>
                <a:cs typeface="Calibri"/>
              </a:rPr>
              <a:t> why it's important</a:t>
            </a:r>
            <a:endParaRPr lang="en-US">
              <a:solidFill>
                <a:schemeClr val="bg1"/>
              </a:solidFill>
              <a:cs typeface="Calibri Light" panose="020F0302020204030204"/>
            </a:endParaRPr>
          </a:p>
        </p:txBody>
      </p:sp>
      <p:pic>
        <p:nvPicPr>
          <p:cNvPr id="9" name="Picture 9" descr="A yellow piece of paper with black text&#10;&#10;Description automatically generated">
            <a:extLst>
              <a:ext uri="{FF2B5EF4-FFF2-40B4-BE49-F238E27FC236}">
                <a16:creationId xmlns:a16="http://schemas.microsoft.com/office/drawing/2014/main" id="{3E81DCAE-7053-8ED9-4AC7-1E8C2878B2D0}"/>
              </a:ext>
            </a:extLst>
          </p:cNvPr>
          <p:cNvPicPr>
            <a:picLocks noChangeAspect="1"/>
          </p:cNvPicPr>
          <p:nvPr/>
        </p:nvPicPr>
        <p:blipFill>
          <a:blip r:embed="rId3"/>
          <a:stretch>
            <a:fillRect/>
          </a:stretch>
        </p:blipFill>
        <p:spPr>
          <a:xfrm>
            <a:off x="152400" y="4355622"/>
            <a:ext cx="3907766" cy="2905664"/>
          </a:xfrm>
          <a:prstGeom prst="rect">
            <a:avLst/>
          </a:prstGeom>
        </p:spPr>
      </p:pic>
    </p:spTree>
    <p:extLst>
      <p:ext uri="{BB962C8B-B14F-4D97-AF65-F5344CB8AC3E}">
        <p14:creationId xmlns:p14="http://schemas.microsoft.com/office/powerpoint/2010/main" val="119656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1478339"/>
            <a:ext cx="10916224" cy="4698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dirty="0">
                <a:solidFill>
                  <a:schemeClr val="bg1"/>
                </a:solidFill>
              </a:rPr>
              <a:t>Why </a:t>
            </a:r>
            <a:r>
              <a:rPr lang="en-US" dirty="0">
                <a:solidFill>
                  <a:schemeClr val="bg1"/>
                </a:solidFill>
              </a:rPr>
              <a:t>is </a:t>
            </a:r>
            <a:r>
              <a:rPr lang="en-US" b="0" i="0" u="none" strike="noStrike" baseline="0" dirty="0">
                <a:solidFill>
                  <a:schemeClr val="bg1"/>
                </a:solidFill>
              </a:rPr>
              <a:t>learning </a:t>
            </a:r>
            <a:r>
              <a:rPr lang="en-US" dirty="0">
                <a:solidFill>
                  <a:schemeClr val="bg1"/>
                </a:solidFill>
              </a:rPr>
              <a:t>about the Stolen Generations </a:t>
            </a:r>
            <a:r>
              <a:rPr lang="en-US" b="0" i="0" u="none" strike="noStrike" baseline="0" dirty="0">
                <a:solidFill>
                  <a:schemeClr val="bg1"/>
                </a:solidFill>
              </a:rPr>
              <a:t>important? </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change the way we look at our collective history.</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support </a:t>
            </a:r>
            <a:r>
              <a:rPr lang="en-US" i="0" u="none" strike="noStrike" baseline="0" dirty="0">
                <a:solidFill>
                  <a:schemeClr val="bg1"/>
                </a:solidFill>
              </a:rPr>
              <a:t>reconciliation</a:t>
            </a:r>
            <a:r>
              <a:rPr lang="en-US" b="0" i="0" u="none" strike="noStrike" baseline="0" dirty="0">
                <a:solidFill>
                  <a:schemeClr val="bg1"/>
                </a:solidFill>
              </a:rPr>
              <a:t> and an honest understanding of our past – not just one </a:t>
            </a:r>
            <a:r>
              <a:rPr lang="en-US" i="0" u="none" strike="noStrike" baseline="0" dirty="0">
                <a:solidFill>
                  <a:schemeClr val="bg1"/>
                </a:solidFill>
              </a:rPr>
              <a:t>perspective</a:t>
            </a:r>
            <a:r>
              <a:rPr lang="en-US" b="0" i="0" u="none" strike="noStrike" baseline="0" dirty="0">
                <a:solidFill>
                  <a:schemeClr val="bg1"/>
                </a:solidFill>
              </a:rPr>
              <a:t>.</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become aware of past government policies that still affect many Aboriginal and Torres Strait Islander peoples and families today.</a:t>
            </a:r>
            <a:r>
              <a:rPr lang="en-US" dirty="0">
                <a:solidFill>
                  <a:schemeClr val="bg1"/>
                </a:solidFill>
              </a:rPr>
              <a:t> </a:t>
            </a:r>
            <a:endParaRPr lang="en-US" b="0" i="0" dirty="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688234"/>
            <a:ext cx="10916224" cy="48325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600"/>
              </a:spcBef>
              <a:spcAft>
                <a:spcPts val="600"/>
              </a:spcAft>
              <a:buNone/>
            </a:pPr>
            <a:r>
              <a:rPr lang="en-US" sz="1800" b="1" i="0" u="none" strike="noStrike" baseline="0" dirty="0">
                <a:solidFill>
                  <a:schemeClr val="bg1"/>
                </a:solidFill>
                <a:ea typeface="+mn-lt"/>
                <a:cs typeface="+mn-lt"/>
              </a:rPr>
              <a:t>ACTIVITY 1: </a:t>
            </a:r>
            <a:r>
              <a:rPr lang="en-US" sz="1800" b="1" dirty="0">
                <a:solidFill>
                  <a:schemeClr val="bg1"/>
                </a:solidFill>
                <a:ea typeface="+mn-lt"/>
                <a:cs typeface="+mn-lt"/>
              </a:rPr>
              <a:t>INTERVIEW AND PICTURE BOOK ANALYSIS</a:t>
            </a:r>
            <a:endParaRPr lang="en-AU" sz="1500" dirty="0">
              <a:solidFill>
                <a:schemeClr val="bg1"/>
              </a:solidFill>
              <a:latin typeface="Frutiger 45 Light"/>
              <a:ea typeface="+mn-lt"/>
              <a:cs typeface="+mn-lt"/>
            </a:endParaRPr>
          </a:p>
          <a:p>
            <a:pPr indent="0">
              <a:lnSpc>
                <a:spcPct val="100000"/>
              </a:lnSpc>
              <a:spcBef>
                <a:spcPts val="600"/>
              </a:spcBef>
              <a:spcAft>
                <a:spcPts val="600"/>
              </a:spcAft>
              <a:buNone/>
            </a:pPr>
            <a:r>
              <a:rPr lang="en-US" sz="1800" dirty="0">
                <a:solidFill>
                  <a:schemeClr val="bg1"/>
                </a:solidFill>
                <a:cs typeface="Calibri"/>
              </a:rPr>
              <a:t>We are going to watch interviews with Stolen Generations survivors and write responses to them. We will also be </a:t>
            </a:r>
            <a:r>
              <a:rPr lang="en-US" sz="1800" dirty="0" err="1">
                <a:solidFill>
                  <a:schemeClr val="bg1"/>
                </a:solidFill>
                <a:cs typeface="Calibri"/>
              </a:rPr>
              <a:t>analysing</a:t>
            </a:r>
            <a:r>
              <a:rPr lang="en-US" sz="1800" dirty="0">
                <a:solidFill>
                  <a:schemeClr val="bg1"/>
                </a:solidFill>
                <a:cs typeface="Calibri"/>
              </a:rPr>
              <a:t> two picture books with contrasting perspectives on Australian history, society and culture.</a:t>
            </a:r>
          </a:p>
          <a:p>
            <a:pPr indent="0">
              <a:lnSpc>
                <a:spcPct val="100000"/>
              </a:lnSpc>
              <a:spcBef>
                <a:spcPts val="600"/>
              </a:spcBef>
              <a:spcAft>
                <a:spcPts val="600"/>
              </a:spcAft>
              <a:buNone/>
            </a:pPr>
            <a:r>
              <a:rPr lang="en-US" sz="1800" b="1" i="0" u="none" strike="noStrike" baseline="0" dirty="0">
                <a:solidFill>
                  <a:schemeClr val="bg1"/>
                </a:solidFill>
                <a:ea typeface="+mn-lt"/>
                <a:cs typeface="+mn-lt"/>
              </a:rPr>
              <a:t>ACTIVITY 2: </a:t>
            </a:r>
            <a:r>
              <a:rPr lang="en-US" sz="1800" b="1" dirty="0">
                <a:solidFill>
                  <a:schemeClr val="bg1"/>
                </a:solidFill>
                <a:ea typeface="+mn-lt"/>
                <a:cs typeface="+mn-lt"/>
              </a:rPr>
              <a:t>DIARY ENTRY WRITING</a:t>
            </a:r>
            <a:endParaRPr lang="en-US" sz="1800">
              <a:solidFill>
                <a:schemeClr val="bg1"/>
              </a:solidFill>
              <a:cs typeface="Calibri"/>
            </a:endParaRPr>
          </a:p>
          <a:p>
            <a:pPr indent="0">
              <a:lnSpc>
                <a:spcPct val="100000"/>
              </a:lnSpc>
              <a:spcBef>
                <a:spcPts val="600"/>
              </a:spcBef>
              <a:spcAft>
                <a:spcPts val="600"/>
              </a:spcAft>
              <a:buNone/>
            </a:pPr>
            <a:r>
              <a:rPr lang="en-US" sz="1800" dirty="0">
                <a:solidFill>
                  <a:schemeClr val="bg1"/>
                </a:solidFill>
                <a:ea typeface="+mn-lt"/>
                <a:cs typeface="+mn-lt"/>
              </a:rPr>
              <a:t>We'll be writing a diary entry from the perspective of a child whose friend was removed, using the knowledge and understanding we gained in activity 1.</a:t>
            </a:r>
            <a:endParaRPr lang="en-US" sz="1800" i="0" u="none" strike="noStrike" baseline="0" dirty="0">
              <a:solidFill>
                <a:schemeClr val="bg1"/>
              </a:solidFill>
              <a:ea typeface="+mn-lt"/>
              <a:cs typeface="+mn-lt"/>
            </a:endParaRPr>
          </a:p>
          <a:p>
            <a:pPr indent="0">
              <a:lnSpc>
                <a:spcPct val="100000"/>
              </a:lnSpc>
              <a:spcBef>
                <a:spcPts val="600"/>
              </a:spcBef>
              <a:spcAft>
                <a:spcPts val="600"/>
              </a:spcAft>
              <a:buNone/>
            </a:pPr>
            <a:r>
              <a:rPr lang="en-US" sz="1800" b="1" i="0" u="none" strike="noStrike" baseline="0" dirty="0">
                <a:solidFill>
                  <a:schemeClr val="bg1"/>
                </a:solidFill>
                <a:ea typeface="+mn-lt"/>
                <a:cs typeface="+mn-lt"/>
              </a:rPr>
              <a:t>ACTIVITY 3: </a:t>
            </a:r>
            <a:r>
              <a:rPr lang="en-US" sz="1800" b="1" dirty="0">
                <a:solidFill>
                  <a:schemeClr val="bg1"/>
                </a:solidFill>
                <a:ea typeface="+mn-lt"/>
                <a:cs typeface="+mn-lt"/>
              </a:rPr>
              <a:t>RESPONSE TO THE STORY OF THE HEALING FOUNDATION</a:t>
            </a:r>
            <a:endParaRPr lang="en-US" sz="1800">
              <a:solidFill>
                <a:schemeClr val="bg1"/>
              </a:solidFill>
              <a:cs typeface="Calibri"/>
            </a:endParaRPr>
          </a:p>
          <a:p>
            <a:pPr indent="0">
              <a:lnSpc>
                <a:spcPct val="100000"/>
              </a:lnSpc>
              <a:spcBef>
                <a:spcPts val="600"/>
              </a:spcBef>
              <a:spcAft>
                <a:spcPts val="600"/>
              </a:spcAft>
              <a:buNone/>
            </a:pPr>
            <a:r>
              <a:rPr lang="en-US" sz="1800" dirty="0">
                <a:solidFill>
                  <a:schemeClr val="bg1"/>
                </a:solidFill>
                <a:ea typeface="+mn-lt"/>
                <a:cs typeface="+mn-lt"/>
              </a:rPr>
              <a:t>Working in pairs, you are going to produce an advertisement for The Story of The Healing Foundation video.</a:t>
            </a:r>
            <a:endParaRPr lang="en-US" sz="1800" i="0" u="none" strike="noStrike" baseline="0" dirty="0">
              <a:solidFill>
                <a:schemeClr val="bg1"/>
              </a:solidFill>
              <a:ea typeface="+mn-lt"/>
              <a:cs typeface="+mn-lt"/>
            </a:endParaRPr>
          </a:p>
          <a:p>
            <a:pPr indent="0">
              <a:lnSpc>
                <a:spcPct val="100000"/>
              </a:lnSpc>
              <a:spcBef>
                <a:spcPts val="600"/>
              </a:spcBef>
              <a:spcAft>
                <a:spcPts val="600"/>
              </a:spcAft>
              <a:buNone/>
            </a:pPr>
            <a:r>
              <a:rPr lang="en-US" sz="1800" b="1" i="0" u="none" strike="noStrike" baseline="0" dirty="0">
                <a:solidFill>
                  <a:schemeClr val="bg1"/>
                </a:solidFill>
                <a:ea typeface="+mn-lt"/>
                <a:cs typeface="+mn-lt"/>
              </a:rPr>
              <a:t>ACTIVITY 4: </a:t>
            </a:r>
            <a:r>
              <a:rPr lang="en-US" sz="1800" b="1" dirty="0">
                <a:solidFill>
                  <a:schemeClr val="bg1"/>
                </a:solidFill>
                <a:ea typeface="+mn-lt"/>
                <a:cs typeface="+mn-lt"/>
              </a:rPr>
              <a:t>LETTER TO THE MINISTER FOR EDUCATION</a:t>
            </a:r>
          </a:p>
          <a:p>
            <a:pPr indent="0">
              <a:lnSpc>
                <a:spcPct val="100000"/>
              </a:lnSpc>
              <a:spcBef>
                <a:spcPts val="600"/>
              </a:spcBef>
              <a:spcAft>
                <a:spcPts val="600"/>
              </a:spcAft>
              <a:buNone/>
            </a:pPr>
            <a:r>
              <a:rPr lang="en-US" sz="1800" dirty="0">
                <a:solidFill>
                  <a:schemeClr val="bg1"/>
                </a:solidFill>
                <a:ea typeface="+mn-lt"/>
                <a:cs typeface="+mn-lt"/>
              </a:rPr>
              <a:t>Using everything we've learnt, we will be writing persuasive letters to the Minister for Education, calling for The Healing Foundation's Stolen Generations Resource Kit for Teachers and Students to be compulsory in all schools.</a:t>
            </a:r>
          </a:p>
          <a:p>
            <a:pPr marL="0" indent="0">
              <a:lnSpc>
                <a:spcPct val="100000"/>
              </a:lnSpc>
              <a:spcBef>
                <a:spcPts val="600"/>
              </a:spcBef>
              <a:spcAft>
                <a:spcPts val="600"/>
              </a:spcAft>
              <a:buNone/>
            </a:pPr>
            <a:endParaRPr lang="en-US" sz="1800" b="1">
              <a:ea typeface="+mn-lt"/>
              <a:cs typeface="+mn-lt"/>
            </a:endParaRPr>
          </a:p>
        </p:txBody>
      </p:sp>
    </p:spTree>
    <p:extLst>
      <p:ext uri="{BB962C8B-B14F-4D97-AF65-F5344CB8AC3E}">
        <p14:creationId xmlns:p14="http://schemas.microsoft.com/office/powerpoint/2010/main" val="347447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08E8-12B4-018F-D36D-710926E28C1F}"/>
              </a:ext>
            </a:extLst>
          </p:cNvPr>
          <p:cNvSpPr txBox="1">
            <a:spLocks/>
          </p:cNvSpPr>
          <p:nvPr/>
        </p:nvSpPr>
        <p:spPr>
          <a:xfrm>
            <a:off x="6458871" y="1934065"/>
            <a:ext cx="5483564" cy="25348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dirty="0">
                <a:solidFill>
                  <a:schemeClr val="bg1"/>
                </a:solidFill>
                <a:latin typeface="+mn-lt"/>
              </a:rPr>
              <a:t>Activity 1: </a:t>
            </a:r>
            <a:br>
              <a:rPr lang="en-US" b="1" dirty="0">
                <a:solidFill>
                  <a:schemeClr val="bg1"/>
                </a:solidFill>
                <a:latin typeface="+mn-lt"/>
              </a:rPr>
            </a:br>
            <a:r>
              <a:rPr lang="en-US" b="1" dirty="0">
                <a:solidFill>
                  <a:schemeClr val="bg1"/>
                </a:solidFill>
                <a:latin typeface="+mn-lt"/>
              </a:rPr>
              <a:t>Interview and </a:t>
            </a:r>
            <a:br>
              <a:rPr lang="en-US" b="1" dirty="0">
                <a:solidFill>
                  <a:schemeClr val="bg1"/>
                </a:solidFill>
                <a:latin typeface="+mn-lt"/>
              </a:rPr>
            </a:br>
            <a:r>
              <a:rPr lang="en-US" b="1" dirty="0">
                <a:solidFill>
                  <a:schemeClr val="bg1"/>
                </a:solidFill>
                <a:latin typeface="+mn-lt"/>
              </a:rPr>
              <a:t>picture book </a:t>
            </a:r>
            <a:br>
              <a:rPr lang="en-US" b="1" dirty="0">
                <a:solidFill>
                  <a:schemeClr val="bg1"/>
                </a:solidFill>
                <a:latin typeface="+mn-lt"/>
              </a:rPr>
            </a:br>
            <a:r>
              <a:rPr lang="en-US" b="1" dirty="0">
                <a:solidFill>
                  <a:schemeClr val="bg1"/>
                </a:solidFill>
                <a:latin typeface="+mn-lt"/>
              </a:rPr>
              <a:t>analysis</a:t>
            </a:r>
            <a:endParaRPr lang="en-US" b="1" dirty="0">
              <a:solidFill>
                <a:schemeClr val="bg1"/>
              </a:solidFill>
              <a:latin typeface="Calibri"/>
              <a:cs typeface="Calibri"/>
            </a:endParaRPr>
          </a:p>
        </p:txBody>
      </p:sp>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2" descr="A book cover of a book&#10;&#10;Description automatically generated">
            <a:extLst>
              <a:ext uri="{FF2B5EF4-FFF2-40B4-BE49-F238E27FC236}">
                <a16:creationId xmlns:a16="http://schemas.microsoft.com/office/drawing/2014/main" id="{B8D930AB-45B2-77A9-C86D-419040723D8D}"/>
              </a:ext>
            </a:extLst>
          </p:cNvPr>
          <p:cNvPicPr>
            <a:picLocks noChangeAspect="1"/>
          </p:cNvPicPr>
          <p:nvPr/>
        </p:nvPicPr>
        <p:blipFill>
          <a:blip r:embed="rId3"/>
          <a:stretch>
            <a:fillRect/>
          </a:stretch>
        </p:blipFill>
        <p:spPr>
          <a:xfrm rot="-540000">
            <a:off x="216976" y="193623"/>
            <a:ext cx="1955370" cy="2570347"/>
          </a:xfrm>
          <a:prstGeom prst="rect">
            <a:avLst/>
          </a:prstGeom>
        </p:spPr>
      </p:pic>
      <p:pic>
        <p:nvPicPr>
          <p:cNvPr id="5" name="Picture 3" descr="A book cover of a book&#10;&#10;Description automatically generated">
            <a:extLst>
              <a:ext uri="{FF2B5EF4-FFF2-40B4-BE49-F238E27FC236}">
                <a16:creationId xmlns:a16="http://schemas.microsoft.com/office/drawing/2014/main" id="{FC263421-6ACA-BEDE-AD88-F6054736BF97}"/>
              </a:ext>
            </a:extLst>
          </p:cNvPr>
          <p:cNvPicPr>
            <a:picLocks noChangeAspect="1"/>
          </p:cNvPicPr>
          <p:nvPr/>
        </p:nvPicPr>
        <p:blipFill>
          <a:blip r:embed="rId4"/>
          <a:stretch>
            <a:fillRect/>
          </a:stretch>
        </p:blipFill>
        <p:spPr>
          <a:xfrm rot="1080000">
            <a:off x="2322163" y="405746"/>
            <a:ext cx="2291167" cy="1874882"/>
          </a:xfrm>
          <a:prstGeom prst="rect">
            <a:avLst/>
          </a:prstGeom>
        </p:spPr>
      </p:pic>
      <p:pic>
        <p:nvPicPr>
          <p:cNvPr id="6" name="Picture 7" descr="A cartoon of a person holding a telescope&#10;&#10;Description automatically generated">
            <a:extLst>
              <a:ext uri="{FF2B5EF4-FFF2-40B4-BE49-F238E27FC236}">
                <a16:creationId xmlns:a16="http://schemas.microsoft.com/office/drawing/2014/main" id="{8EE74B49-46E3-4398-AB4B-45ADC22D5BE3}"/>
              </a:ext>
            </a:extLst>
          </p:cNvPr>
          <p:cNvPicPr>
            <a:picLocks noChangeAspect="1"/>
          </p:cNvPicPr>
          <p:nvPr/>
        </p:nvPicPr>
        <p:blipFill>
          <a:blip r:embed="rId5"/>
          <a:stretch>
            <a:fillRect/>
          </a:stretch>
        </p:blipFill>
        <p:spPr>
          <a:xfrm rot="-900000">
            <a:off x="216976" y="2761885"/>
            <a:ext cx="2213675" cy="1721687"/>
          </a:xfrm>
          <a:prstGeom prst="rect">
            <a:avLst/>
          </a:prstGeom>
        </p:spPr>
      </p:pic>
      <p:pic>
        <p:nvPicPr>
          <p:cNvPr id="7" name="Picture 8" descr="A book cover with cars and buildings&#10;&#10;Description automatically generated">
            <a:extLst>
              <a:ext uri="{FF2B5EF4-FFF2-40B4-BE49-F238E27FC236}">
                <a16:creationId xmlns:a16="http://schemas.microsoft.com/office/drawing/2014/main" id="{7BDBC5BB-A4C4-915F-9562-255625479653}"/>
              </a:ext>
            </a:extLst>
          </p:cNvPr>
          <p:cNvPicPr>
            <a:picLocks noChangeAspect="1"/>
          </p:cNvPicPr>
          <p:nvPr/>
        </p:nvPicPr>
        <p:blipFill>
          <a:blip r:embed="rId6"/>
          <a:stretch>
            <a:fillRect/>
          </a:stretch>
        </p:blipFill>
        <p:spPr>
          <a:xfrm rot="-240000">
            <a:off x="2606299" y="2588970"/>
            <a:ext cx="2149099" cy="2261248"/>
          </a:xfrm>
          <a:prstGeom prst="rect">
            <a:avLst/>
          </a:prstGeom>
        </p:spPr>
      </p:pic>
      <p:pic>
        <p:nvPicPr>
          <p:cNvPr id="8" name="Picture 10" descr="A book cover with a child&amp;#39;s face&#10;&#10;Description automatically generated">
            <a:extLst>
              <a:ext uri="{FF2B5EF4-FFF2-40B4-BE49-F238E27FC236}">
                <a16:creationId xmlns:a16="http://schemas.microsoft.com/office/drawing/2014/main" id="{944A585E-5F51-C04B-AE27-C8AA69BAEF34}"/>
              </a:ext>
            </a:extLst>
          </p:cNvPr>
          <p:cNvPicPr>
            <a:picLocks noChangeAspect="1"/>
          </p:cNvPicPr>
          <p:nvPr/>
        </p:nvPicPr>
        <p:blipFill>
          <a:blip r:embed="rId7"/>
          <a:stretch>
            <a:fillRect/>
          </a:stretch>
        </p:blipFill>
        <p:spPr>
          <a:xfrm rot="960000">
            <a:off x="578603" y="4433806"/>
            <a:ext cx="2071607" cy="2071607"/>
          </a:xfrm>
          <a:prstGeom prst="rect">
            <a:avLst/>
          </a:prstGeom>
        </p:spPr>
      </p:pic>
      <p:pic>
        <p:nvPicPr>
          <p:cNvPr id="12" name="Picture 12" descr="A book cover with a group of children&#10;&#10;Description automatically generated">
            <a:extLst>
              <a:ext uri="{FF2B5EF4-FFF2-40B4-BE49-F238E27FC236}">
                <a16:creationId xmlns:a16="http://schemas.microsoft.com/office/drawing/2014/main" id="{45534A7B-2B34-11D4-AA10-C78722B2CCA1}"/>
              </a:ext>
            </a:extLst>
          </p:cNvPr>
          <p:cNvPicPr>
            <a:picLocks noChangeAspect="1"/>
          </p:cNvPicPr>
          <p:nvPr/>
        </p:nvPicPr>
        <p:blipFill>
          <a:blip r:embed="rId8"/>
          <a:stretch>
            <a:fillRect/>
          </a:stretch>
        </p:blipFill>
        <p:spPr>
          <a:xfrm rot="-1620000">
            <a:off x="4324027" y="1075183"/>
            <a:ext cx="2162014" cy="2163329"/>
          </a:xfrm>
          <a:prstGeom prst="rect">
            <a:avLst/>
          </a:prstGeom>
        </p:spPr>
      </p:pic>
      <p:pic>
        <p:nvPicPr>
          <p:cNvPr id="13" name="Picture 14" descr="A art piece of artwork&#10;&#10;Description automatically generated">
            <a:extLst>
              <a:ext uri="{FF2B5EF4-FFF2-40B4-BE49-F238E27FC236}">
                <a16:creationId xmlns:a16="http://schemas.microsoft.com/office/drawing/2014/main" id="{43D88353-1D07-4F16-4790-73713D7240AC}"/>
              </a:ext>
            </a:extLst>
          </p:cNvPr>
          <p:cNvPicPr>
            <a:picLocks noChangeAspect="1"/>
          </p:cNvPicPr>
          <p:nvPr/>
        </p:nvPicPr>
        <p:blipFill>
          <a:blip r:embed="rId9"/>
          <a:stretch>
            <a:fillRect/>
          </a:stretch>
        </p:blipFill>
        <p:spPr>
          <a:xfrm rot="480000">
            <a:off x="4633993" y="3524322"/>
            <a:ext cx="2743200" cy="2056609"/>
          </a:xfrm>
          <a:prstGeom prst="rect">
            <a:avLst/>
          </a:prstGeom>
        </p:spPr>
      </p:pic>
      <p:pic>
        <p:nvPicPr>
          <p:cNvPr id="14" name="Picture 13" descr="A book cover with cars and people&#10;&#10;Description automatically generated">
            <a:extLst>
              <a:ext uri="{FF2B5EF4-FFF2-40B4-BE49-F238E27FC236}">
                <a16:creationId xmlns:a16="http://schemas.microsoft.com/office/drawing/2014/main" id="{A0EDC66B-BA25-CCA4-0081-50744BF29988}"/>
              </a:ext>
            </a:extLst>
          </p:cNvPr>
          <p:cNvPicPr>
            <a:picLocks noChangeAspect="1"/>
          </p:cNvPicPr>
          <p:nvPr/>
        </p:nvPicPr>
        <p:blipFill>
          <a:blip r:embed="rId10"/>
          <a:stretch>
            <a:fillRect/>
          </a:stretch>
        </p:blipFill>
        <p:spPr>
          <a:xfrm rot="-540000">
            <a:off x="2722536" y="4568009"/>
            <a:ext cx="2446150" cy="2138998"/>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The Stolen Generations: </a:t>
            </a:r>
          </a:p>
          <a:p>
            <a:pPr algn="ctr"/>
            <a:r>
              <a:rPr lang="en-US" sz="5000" b="1">
                <a:solidFill>
                  <a:schemeClr val="bg1"/>
                </a:solidFill>
                <a:latin typeface="Calibri"/>
                <a:ea typeface="+mj-lt"/>
                <a:cs typeface="+mj-lt"/>
              </a:rPr>
              <a:t>What do you know?</a:t>
            </a:r>
          </a:p>
        </p:txBody>
      </p:sp>
    </p:spTree>
    <p:extLst>
      <p:ext uri="{BB962C8B-B14F-4D97-AF65-F5344CB8AC3E}">
        <p14:creationId xmlns:p14="http://schemas.microsoft.com/office/powerpoint/2010/main" val="4090891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mj-lt"/>
                <a:cs typeface="+mj-lt"/>
              </a:rPr>
              <a:t>The Stolen Generations</a:t>
            </a:r>
          </a:p>
        </p:txBody>
      </p:sp>
      <p:sp>
        <p:nvSpPr>
          <p:cNvPr id="2" name="Content Placeholder 2">
            <a:extLst>
              <a:ext uri="{FF2B5EF4-FFF2-40B4-BE49-F238E27FC236}">
                <a16:creationId xmlns:a16="http://schemas.microsoft.com/office/drawing/2014/main" id="{20397A67-8E8E-58F0-2BC1-68E104F03C30}"/>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3000" dirty="0">
                <a:solidFill>
                  <a:schemeClr val="bg1"/>
                </a:solidFill>
                <a:ea typeface="+mn-lt"/>
                <a:cs typeface="+mn-lt"/>
              </a:rPr>
              <a:t>For about a century, thousands of First Nations children were systematically taken from their families, communities and culture, many never to be returned. These children are known as Stolen Generations survivors.</a:t>
            </a:r>
            <a:endParaRPr lang="en-US" dirty="0">
              <a:solidFill>
                <a:schemeClr val="bg1"/>
              </a:solidFill>
              <a:cs typeface="Calibri"/>
            </a:endParaRPr>
          </a:p>
        </p:txBody>
      </p:sp>
    </p:spTree>
    <p:extLst>
      <p:ext uri="{BB962C8B-B14F-4D97-AF65-F5344CB8AC3E}">
        <p14:creationId xmlns:p14="http://schemas.microsoft.com/office/powerpoint/2010/main" val="2340121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742247-D15C-4FF3-8F7B-FD5E1108DF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3238</Words>
  <Application>Microsoft Office PowerPoint</Application>
  <PresentationFormat>Widescreen</PresentationFormat>
  <Paragraphs>370</Paragraphs>
  <Slides>47</Slides>
  <Notes>47</Notes>
  <HiddenSlides>0</HiddenSlides>
  <MMClips>5</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lastModifiedBy>Frank Winters</cp:lastModifiedBy>
  <cp:revision>451</cp:revision>
  <dcterms:created xsi:type="dcterms:W3CDTF">2020-08-21T06:33:07Z</dcterms:created>
  <dcterms:modified xsi:type="dcterms:W3CDTF">2023-09-29T05:09:57Z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