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33"/>
  </p:notesMasterIdLst>
  <p:sldIdLst>
    <p:sldId id="341" r:id="rId6"/>
    <p:sldId id="342" r:id="rId7"/>
    <p:sldId id="460" r:id="rId8"/>
    <p:sldId id="479" r:id="rId9"/>
    <p:sldId id="346" r:id="rId10"/>
    <p:sldId id="461" r:id="rId11"/>
    <p:sldId id="496" r:id="rId12"/>
    <p:sldId id="463" r:id="rId13"/>
    <p:sldId id="480" r:id="rId14"/>
    <p:sldId id="481" r:id="rId15"/>
    <p:sldId id="392" r:id="rId16"/>
    <p:sldId id="482" r:id="rId17"/>
    <p:sldId id="483" r:id="rId18"/>
    <p:sldId id="484" r:id="rId19"/>
    <p:sldId id="485" r:id="rId20"/>
    <p:sldId id="486" r:id="rId21"/>
    <p:sldId id="452" r:id="rId22"/>
    <p:sldId id="487" r:id="rId23"/>
    <p:sldId id="488" r:id="rId24"/>
    <p:sldId id="489" r:id="rId25"/>
    <p:sldId id="491" r:id="rId26"/>
    <p:sldId id="492" r:id="rId27"/>
    <p:sldId id="490" r:id="rId28"/>
    <p:sldId id="493" r:id="rId29"/>
    <p:sldId id="494" r:id="rId30"/>
    <p:sldId id="495" r:id="rId31"/>
    <p:sldId id="3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267B"/>
    <a:srgbClr val="44ABAA"/>
    <a:srgbClr val="7B277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70E2D2-683D-0B71-7393-9CB2518B7DF1}" v="1" dt="2023-10-03T20:04:29.256"/>
    <p1510:client id="{68AD0223-2517-0B0A-6C78-74F3C505BEAE}" v="3" dt="2023-09-11T01:55:58.868"/>
    <p1510:client id="{859ECA14-5556-1902-D85C-B373BE852FFF}" v="214" dt="2023-09-11T05:09:22.770"/>
    <p1510:client id="{92E30E1F-B45B-1B1D-36D7-01AE6132DC4B}" v="83" dt="2023-09-15T05:13:30.810"/>
    <p1510:client id="{A1B5EB97-E7FC-4F11-B04C-8682C3BD12A1}" v="5" dt="2023-08-01T00:50:36.096"/>
    <p1510:client id="{A4B21E01-A599-28AC-B6C6-590821A7AD1B}" v="321" dt="2023-09-08T00:30:43.680"/>
    <p1510:client id="{BA8AC30E-88BC-3AAD-1753-78AB9D523BB2}" v="8" dt="2023-09-26T23:50:23.063"/>
    <p1510:client id="{BD8BC82A-7C30-449C-B02C-4DBF98AEBAA1}" v="8" dt="2023-08-02T00:52:51.228"/>
    <p1510:client id="{CF2501E6-435A-F7CD-CCA0-49D18D30E5D5}" v="435" dt="2023-09-08T05:47:56.015"/>
    <p1510:client id="{DEE38A32-CA60-770E-7783-803DCC2779BA}" v="156" dt="2023-09-08T03:43:21.937"/>
    <p1510:client id="{E75EA5FB-374A-FB37-FD00-387159CBC94D}" v="54" dt="2023-08-11T03:36:27.658"/>
    <p1510:client id="{F9E237E2-B8BB-F7BF-BCF0-49428C6180FE}" v="77" dt="2023-09-26T02:48:26.8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snapToGrid="0">
      <p:cViewPr varScale="1">
        <p:scale>
          <a:sx n="115" d="100"/>
          <a:sy n="115" d="100"/>
        </p:scale>
        <p:origin x="1016"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Hollis" userId="S::katherine.hollis@healingfoundation.org.au::584ac953-2656-4ddf-8317-38fdc1ed40f9" providerId="AD" clId="Web-{1870E2D2-683D-0B71-7393-9CB2518B7DF1}"/>
    <pc:docChg chg="modSld">
      <pc:chgData name="Katherine Hollis" userId="S::katherine.hollis@healingfoundation.org.au::584ac953-2656-4ddf-8317-38fdc1ed40f9" providerId="AD" clId="Web-{1870E2D2-683D-0B71-7393-9CB2518B7DF1}" dt="2023-10-03T20:04:27.037" v="8"/>
      <pc:docMkLst>
        <pc:docMk/>
      </pc:docMkLst>
      <pc:sldChg chg="modNotes">
        <pc:chgData name="Katherine Hollis" userId="S::katherine.hollis@healingfoundation.org.au::584ac953-2656-4ddf-8317-38fdc1ed40f9" providerId="AD" clId="Web-{1870E2D2-683D-0B71-7393-9CB2518B7DF1}" dt="2023-10-03T20:04:27.037" v="8"/>
        <pc:sldMkLst>
          <pc:docMk/>
          <pc:sldMk cId="1529921258" sldId="483"/>
        </pc:sldMkLst>
      </pc:sldChg>
    </pc:docChg>
  </pc:docChgLst>
  <pc:docChgLst>
    <pc:chgData name="Katherine Hollis" userId="S::katherine.hollis@healingfoundation.org.au::584ac953-2656-4ddf-8317-38fdc1ed40f9" providerId="AD" clId="Web-{61F73D29-7407-0D01-A0EA-36BC5A508F81}"/>
    <pc:docChg chg="modSld">
      <pc:chgData name="Katherine Hollis" userId="S::katherine.hollis@healingfoundation.org.au::584ac953-2656-4ddf-8317-38fdc1ed40f9" providerId="AD" clId="Web-{61F73D29-7407-0D01-A0EA-36BC5A508F81}" dt="2023-10-03T20:06:41.216" v="13"/>
      <pc:docMkLst>
        <pc:docMk/>
      </pc:docMkLst>
      <pc:sldChg chg="modNotes">
        <pc:chgData name="Katherine Hollis" userId="S::katherine.hollis@healingfoundation.org.au::584ac953-2656-4ddf-8317-38fdc1ed40f9" providerId="AD" clId="Web-{61F73D29-7407-0D01-A0EA-36BC5A508F81}" dt="2023-10-03T20:06:41.216" v="13"/>
        <pc:sldMkLst>
          <pc:docMk/>
          <pc:sldMk cId="1529921258" sldId="4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B4F30-115A-4514-BCC7-BDBBD1B62FC6}" type="datetimeFigureOut">
              <a:rPr lang="en-AU" smtClean="0"/>
              <a:t>3/10/2023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9F427-FC02-4E29-B27A-E11F9C680BCA}" type="slidenum">
              <a:rPr lang="en-AU" smtClean="0"/>
              <a:t>‹#›</a:t>
            </a:fld>
            <a:endParaRPr lang="en-AU"/>
          </a:p>
        </p:txBody>
      </p:sp>
    </p:spTree>
    <p:extLst>
      <p:ext uri="{BB962C8B-B14F-4D97-AF65-F5344CB8AC3E}">
        <p14:creationId xmlns:p14="http://schemas.microsoft.com/office/powerpoint/2010/main" val="268102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vlqx8EYvRbQ"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vlqx8EYvRbQ"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healingfoundation.org.au/app/uploads/2023/10/HF_SGRK_IGT_Animation_Script_Oct2023.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paustralia.libguides.com/c.php?g=451400&amp;p=308238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resources@healingfoundation.org.au"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a:t>
            </a:fld>
            <a:endParaRPr lang="en-AU"/>
          </a:p>
        </p:txBody>
      </p:sp>
    </p:spTree>
    <p:extLst>
      <p:ext uri="{BB962C8B-B14F-4D97-AF65-F5344CB8AC3E}">
        <p14:creationId xmlns:p14="http://schemas.microsoft.com/office/powerpoint/2010/main" val="406799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Draw a large Venn diagram on butchers’ paper and explain how the diagram works. Fill out one or two entries for each space to model the activity.</a:t>
            </a:r>
            <a:endParaRPr lang="en-US">
              <a:cs typeface="Calibri" panose="020F0502020204030204"/>
            </a:endParaRPr>
          </a:p>
          <a:p>
            <a:pPr marL="171450" indent="-171450">
              <a:buFont typeface="Arial"/>
              <a:buChar char="•"/>
            </a:pPr>
            <a:r>
              <a:rPr lang="en-AU" dirty="0"/>
              <a:t>Students complete their own Venn diagram worksheets.</a:t>
            </a:r>
            <a:endParaRPr lang="en-US" dirty="0"/>
          </a:p>
          <a:p>
            <a:pPr marL="171450" indent="-171450">
              <a:buFont typeface="Arial"/>
              <a:buChar char="•"/>
            </a:pPr>
            <a:r>
              <a:rPr lang="en-AU" dirty="0"/>
              <a:t>Bring students back for a class discussion about their own ideas.</a:t>
            </a:r>
            <a:endParaRPr lang="en-US" dirty="0"/>
          </a:p>
          <a:p>
            <a:pPr marL="171450" indent="-171450">
              <a:buFont typeface="Arial"/>
              <a:buChar char="•"/>
            </a:pPr>
            <a:r>
              <a:rPr lang="en-AU" dirty="0"/>
              <a:t>Add to the large Venn diagram and display it on the classroom wall.</a:t>
            </a: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10</a:t>
            </a:fld>
            <a:endParaRPr lang="en-AU"/>
          </a:p>
        </p:txBody>
      </p:sp>
    </p:spTree>
    <p:extLst>
      <p:ext uri="{BB962C8B-B14F-4D97-AF65-F5344CB8AC3E}">
        <p14:creationId xmlns:p14="http://schemas.microsoft.com/office/powerpoint/2010/main" val="177442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view and respond to an animation. Students reflect on what they have heard by drawing a picture of a part of the story that resonated with them and writing a letter to The Healing Foundation.</a:t>
            </a:r>
            <a:endParaRPr lang="en-US" dirty="0"/>
          </a:p>
          <a:p>
            <a:endParaRPr lang="en-AU" dirty="0">
              <a:cs typeface="Calibri"/>
            </a:endParaRPr>
          </a:p>
          <a:p>
            <a:r>
              <a:rPr lang="en-AU" dirty="0"/>
              <a:t>Resources</a:t>
            </a:r>
            <a:endParaRPr lang="en-AU" dirty="0">
              <a:ea typeface="Calibri" panose="020F0502020204030204"/>
              <a:cs typeface="Calibri"/>
            </a:endParaRPr>
          </a:p>
          <a:p>
            <a:pPr marL="171450" indent="-171450">
              <a:buFont typeface="Arial"/>
              <a:buChar char="•"/>
            </a:pPr>
            <a:r>
              <a:rPr lang="en-AU" dirty="0"/>
              <a:t>Suggested book for this session:</a:t>
            </a:r>
            <a:r>
              <a:rPr lang="en-AU" i="1" dirty="0"/>
              <a:t> Sorry </a:t>
            </a:r>
            <a:r>
              <a:rPr lang="en-AU" i="1" dirty="0" err="1"/>
              <a:t>Sorry</a:t>
            </a:r>
            <a:r>
              <a:rPr lang="en-AU" dirty="0"/>
              <a:t> by Anne Kerr and Marda Pitt.</a:t>
            </a:r>
            <a:endParaRPr lang="en-AU" dirty="0">
              <a:ea typeface="Calibri"/>
              <a:cs typeface="Calibri"/>
            </a:endParaRPr>
          </a:p>
          <a:p>
            <a:pPr marL="171450" indent="-171450">
              <a:buFont typeface="Arial"/>
              <a:buChar char="•"/>
            </a:pPr>
            <a:r>
              <a:rPr lang="en-AU" dirty="0"/>
              <a:t>Butchers’ paper and pens for teacher to record any brainstorming ideas.</a:t>
            </a:r>
            <a:endParaRPr lang="en-AU" dirty="0">
              <a:ea typeface="Calibri"/>
              <a:cs typeface="Calibri"/>
            </a:endParaRPr>
          </a:p>
          <a:p>
            <a:pPr marL="171450" indent="-171450">
              <a:buFont typeface="Arial"/>
              <a:buChar char="•"/>
            </a:pPr>
            <a:r>
              <a:rPr lang="en-AU" dirty="0"/>
              <a:t>Worksheet 2: Letter to...’</a:t>
            </a:r>
            <a:endParaRPr lang="en-AU" dirty="0">
              <a:ea typeface="Calibri"/>
              <a:cs typeface="Calibri"/>
            </a:endParaRPr>
          </a:p>
          <a:p>
            <a:pPr marL="171450" indent="-171450">
              <a:buFont typeface="Arial"/>
              <a:buChar char="•"/>
            </a:pPr>
            <a:r>
              <a:rPr lang="en-AU" dirty="0">
                <a:hlinkClick r:id="rId3"/>
              </a:rPr>
              <a:t>Intergenerational Trauma animation</a:t>
            </a:r>
            <a:r>
              <a:rPr lang="en-AU"/>
              <a:t>.</a:t>
            </a:r>
            <a:endParaRPr lang="en-AU">
              <a:ea typeface="Calibri"/>
              <a:cs typeface="Calibri"/>
            </a:endParaRPr>
          </a:p>
          <a:p>
            <a:pPr marL="171450" indent="-171450">
              <a:buFont typeface="Arial"/>
              <a:buChar char="•"/>
            </a:pPr>
            <a:r>
              <a:rPr lang="en-AU" dirty="0"/>
              <a:t>Script for Intergenerational Trauma animation.</a:t>
            </a:r>
            <a:endParaRPr lang="en-AU"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11</a:t>
            </a:fld>
            <a:endParaRPr lang="en-AU"/>
          </a:p>
        </p:txBody>
      </p:sp>
    </p:spTree>
    <p:extLst>
      <p:ext uri="{BB962C8B-B14F-4D97-AF65-F5344CB8AC3E}">
        <p14:creationId xmlns:p14="http://schemas.microsoft.com/office/powerpoint/2010/main" val="1899478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the selected book, stopping to explain or answer questions if necessary.</a:t>
            </a:r>
            <a:endParaRPr lang="en-US"/>
          </a:p>
          <a:p>
            <a:endParaRPr lang="en-AU" dirty="0"/>
          </a:p>
          <a:p>
            <a:r>
              <a:rPr lang="en-AU" dirty="0"/>
              <a:t>Once you have finished the book, discuss any key points. Record students’ ideas on butchers paper/ on whiteboard. You might ask:</a:t>
            </a:r>
            <a:endParaRPr lang="en-US"/>
          </a:p>
          <a:p>
            <a:pPr marL="171450" indent="-171450">
              <a:buFont typeface="Arial"/>
              <a:buChar char="•"/>
            </a:pPr>
            <a:r>
              <a:rPr lang="en-AU" i="1" dirty="0"/>
              <a:t>What did you like about the story?</a:t>
            </a:r>
            <a:endParaRPr lang="en-US"/>
          </a:p>
          <a:p>
            <a:pPr marL="171450" indent="-171450">
              <a:buFont typeface="Arial"/>
              <a:buChar char="•"/>
            </a:pPr>
            <a:r>
              <a:rPr lang="en-AU" i="1"/>
              <a:t>What did you learn from the story?</a:t>
            </a:r>
            <a:endParaRPr lang="en-US"/>
          </a:p>
          <a:p>
            <a:pPr marL="171450" indent="-171450">
              <a:buFont typeface="Arial"/>
              <a:buChar char="•"/>
            </a:pPr>
            <a:r>
              <a:rPr lang="en-AU" i="1"/>
              <a:t>Are there any words in the story that are new to you?</a:t>
            </a:r>
            <a:endParaRPr lang="en-US"/>
          </a:p>
          <a:p>
            <a:pPr marL="171450" indent="-171450">
              <a:buFont typeface="Arial"/>
              <a:buChar char="•"/>
            </a:pPr>
            <a:r>
              <a:rPr lang="en-AU" i="1" dirty="0"/>
              <a:t>Use a sentence to describe how the book made you feel.</a:t>
            </a:r>
            <a:endParaRPr lang="en-US"/>
          </a:p>
          <a:p>
            <a:pPr marL="171450" indent="-171450">
              <a:buFont typeface="Arial"/>
              <a:buChar char="•"/>
            </a:pPr>
            <a:r>
              <a:rPr lang="en-AU" i="1" dirty="0"/>
              <a:t>How does the author use illustration to help us feel something in the story?</a:t>
            </a:r>
            <a:endParaRPr lang="en-US" dirty="0">
              <a:cs typeface="Calibri"/>
            </a:endParaRPr>
          </a:p>
          <a:p>
            <a:endParaRPr lang="en-AU" dirty="0"/>
          </a:p>
          <a:p>
            <a:r>
              <a:rPr lang="en-AU" dirty="0"/>
              <a:t>You may also like to encourage students to consider the differences and similarities between this book and Sorry Day by Coral Vass that they have read in the previous session.</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12</a:t>
            </a:fld>
            <a:endParaRPr lang="en-AU"/>
          </a:p>
        </p:txBody>
      </p:sp>
    </p:spTree>
    <p:extLst>
      <p:ext uri="{BB962C8B-B14F-4D97-AF65-F5344CB8AC3E}">
        <p14:creationId xmlns:p14="http://schemas.microsoft.com/office/powerpoint/2010/main" val="843056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Remind students of the unit topic and briefly discuss what they have already learnt about the Stolen Generations.</a:t>
            </a:r>
          </a:p>
          <a:p>
            <a:pPr marL="171450" indent="-171450">
              <a:buFont typeface="Arial"/>
              <a:buChar char="•"/>
            </a:pPr>
            <a:r>
              <a:rPr lang="en-US" dirty="0"/>
              <a:t>Introduce the animation: The children who were taken are called the Stolen Generations. These children have grown up now and have families of their own and lots of them are still healing from their sadness.</a:t>
            </a:r>
            <a:endParaRPr lang="en-US" dirty="0">
              <a:ea typeface="Calibri"/>
              <a:cs typeface="Calibri"/>
            </a:endParaRPr>
          </a:p>
          <a:p>
            <a:pPr marL="171450" indent="-171450">
              <a:buFont typeface="Arial"/>
              <a:buChar char="•"/>
            </a:pPr>
            <a:r>
              <a:rPr lang="en-US" dirty="0"/>
              <a:t>Play the video WITHOUT AUDIO. As the video plays, read the script. Be prepared to answer questions and engage in some discussion about the video.</a:t>
            </a:r>
            <a:endParaRPr lang="en-US" dirty="0">
              <a:ea typeface="Calibri" panose="020F0502020204030204"/>
              <a:cs typeface="Calibri" panose="020F0502020204030204"/>
            </a:endParaRPr>
          </a:p>
          <a:p>
            <a:endParaRPr lang="en-US" dirty="0"/>
          </a:p>
          <a:p>
            <a:r>
              <a:rPr lang="en-US"/>
              <a:t>Animation Link: </a:t>
            </a:r>
            <a:r>
              <a:rPr lang="en-US" dirty="0">
                <a:hlinkClick r:id="rId3"/>
              </a:rPr>
              <a:t>https://www.youtube.com/watch?v=vlqx8EYvRbQ</a:t>
            </a:r>
            <a:r>
              <a:rPr lang="en-US" dirty="0"/>
              <a:t> </a:t>
            </a:r>
            <a:endParaRPr lang="en-US" dirty="0">
              <a:ea typeface="Calibri"/>
              <a:cs typeface="Calibri"/>
            </a:endParaRPr>
          </a:p>
          <a:p>
            <a:r>
              <a:rPr lang="en-US">
                <a:ea typeface="Calibri"/>
                <a:cs typeface="Calibri"/>
              </a:rPr>
              <a:t>Script Link: </a:t>
            </a:r>
            <a:r>
              <a:rPr lang="en-US" u="sng">
                <a:hlinkClick r:id="rId4"/>
              </a:rPr>
              <a:t>https://healingfoundation.org.au//app/uploads/2023/10/HF_SGRK_IGT_Animation_Script_Oct2023.pdf</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13</a:t>
            </a:fld>
            <a:endParaRPr lang="en-AU"/>
          </a:p>
        </p:txBody>
      </p:sp>
    </p:spTree>
    <p:extLst>
      <p:ext uri="{BB962C8B-B14F-4D97-AF65-F5344CB8AC3E}">
        <p14:creationId xmlns:p14="http://schemas.microsoft.com/office/powerpoint/2010/main" val="4063837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prompt discussion you might ask: </a:t>
            </a:r>
            <a:endParaRPr lang="en-US"/>
          </a:p>
          <a:p>
            <a:pPr marL="171450" indent="-171450">
              <a:buFont typeface="Arial"/>
              <a:buChar char="•"/>
            </a:pPr>
            <a:r>
              <a:rPr lang="en-AU"/>
              <a:t>What is something new that you learned from listening to this story?</a:t>
            </a:r>
            <a:endParaRPr lang="en-US"/>
          </a:p>
          <a:p>
            <a:pPr marL="171450" indent="-171450">
              <a:buFont typeface="Arial"/>
              <a:buChar char="•"/>
            </a:pPr>
            <a:r>
              <a:rPr lang="en-AU" dirty="0"/>
              <a:t>How does this story relate to some of the books we have been reading?</a:t>
            </a:r>
            <a:endParaRPr lang="en-US" dirty="0"/>
          </a:p>
          <a:p>
            <a:pPr marL="171450" indent="-171450">
              <a:buFont typeface="Arial"/>
              <a:buChar char="•"/>
            </a:pPr>
            <a:r>
              <a:rPr lang="en-AU"/>
              <a:t>Why do you think this story might be important to listen to?</a:t>
            </a:r>
            <a:endParaRPr lang="en-US"/>
          </a:p>
          <a:p>
            <a:pPr marL="171450" indent="-171450">
              <a:buFont typeface="Arial"/>
              <a:buChar char="•"/>
            </a:pPr>
            <a:r>
              <a:rPr lang="en-AU" dirty="0"/>
              <a:t>How did the story make you feel?</a:t>
            </a: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14</a:t>
            </a:fld>
            <a:endParaRPr lang="en-AU"/>
          </a:p>
        </p:txBody>
      </p:sp>
    </p:spTree>
    <p:extLst>
      <p:ext uri="{BB962C8B-B14F-4D97-AF65-F5344CB8AC3E}">
        <p14:creationId xmlns:p14="http://schemas.microsoft.com/office/powerpoint/2010/main" val="32276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students to draw a picture of a part of the story that resonated with them and then write a letter to The Healing Foundation about their thoughts and feelings after watching the video.</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15</a:t>
            </a:fld>
            <a:endParaRPr lang="en-AU"/>
          </a:p>
        </p:txBody>
      </p:sp>
    </p:spTree>
    <p:extLst>
      <p:ext uri="{BB962C8B-B14F-4D97-AF65-F5344CB8AC3E}">
        <p14:creationId xmlns:p14="http://schemas.microsoft.com/office/powerpoint/2010/main" val="3614246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share their responses with a partner or with the class as a whole</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16</a:t>
            </a:fld>
            <a:endParaRPr lang="en-AU"/>
          </a:p>
        </p:txBody>
      </p:sp>
    </p:spTree>
    <p:extLst>
      <p:ext uri="{BB962C8B-B14F-4D97-AF65-F5344CB8AC3E}">
        <p14:creationId xmlns:p14="http://schemas.microsoft.com/office/powerpoint/2010/main" val="3679409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Orient the students to today's lesson. </a:t>
            </a:r>
            <a:r>
              <a:rPr lang="en-AU" dirty="0"/>
              <a:t>Students will work in groups to view and respond closely to the artwork Healing Country by Riki Salam.</a:t>
            </a:r>
            <a:endParaRPr lang="en-US" dirty="0">
              <a:cs typeface="Calibri"/>
            </a:endParaRPr>
          </a:p>
          <a:p>
            <a:endParaRPr lang="en-US">
              <a:cs typeface="Calibri"/>
            </a:endParaRPr>
          </a:p>
          <a:p>
            <a:r>
              <a:rPr lang="en-US" b="1" dirty="0"/>
              <a:t>Resources</a:t>
            </a:r>
            <a:endParaRPr lang="en-US" b="1" dirty="0">
              <a:cs typeface="Calibri"/>
            </a:endParaRPr>
          </a:p>
          <a:p>
            <a:pPr marL="171450" indent="-171450">
              <a:buFont typeface="Arial"/>
              <a:buChar char="•"/>
            </a:pPr>
            <a:r>
              <a:rPr lang="en-US" dirty="0"/>
              <a:t>Suggested book for this session: </a:t>
            </a:r>
            <a:r>
              <a:rPr lang="en-US" i="1" dirty="0"/>
              <a:t>Shapes of Australia</a:t>
            </a:r>
            <a:r>
              <a:rPr lang="en-US" dirty="0"/>
              <a:t> by Bronwyn Bancroft.</a:t>
            </a:r>
            <a:endParaRPr lang="en-US" dirty="0">
              <a:ea typeface="Calibri"/>
              <a:cs typeface="Calibri"/>
            </a:endParaRPr>
          </a:p>
          <a:p>
            <a:pPr marL="171450" indent="-171450">
              <a:buFont typeface="Arial"/>
              <a:buChar char="•"/>
            </a:pPr>
            <a:r>
              <a:rPr lang="en-US" dirty="0" err="1"/>
              <a:t>Colour</a:t>
            </a:r>
            <a:r>
              <a:rPr lang="en-US" dirty="0"/>
              <a:t> print out or projection of Riki Salam’s artwork Healing Country (Appendix 1).</a:t>
            </a:r>
            <a:endParaRPr lang="en-US" dirty="0">
              <a:cs typeface="Calibri"/>
            </a:endParaRPr>
          </a:p>
          <a:p>
            <a:pPr marL="171450" indent="-171450">
              <a:buFont typeface="Arial"/>
              <a:buChar char="•"/>
            </a:pPr>
            <a:r>
              <a:rPr lang="en-US" dirty="0"/>
              <a:t>For your own background information read the PDF of the Healing Country Artwork Creation Presentation (Appendix 2).</a:t>
            </a:r>
            <a:endParaRPr lang="en-US" dirty="0">
              <a:ea typeface="Calibri" panose="020F0502020204030204"/>
              <a:cs typeface="Calibri" panose="020F0502020204030204"/>
            </a:endParaRPr>
          </a:p>
          <a:p>
            <a:pPr marL="171450" indent="-171450">
              <a:buFont typeface="Arial"/>
              <a:buChar char="•"/>
            </a:pPr>
            <a:r>
              <a:rPr lang="en-US" dirty="0" err="1"/>
              <a:t>Colour</a:t>
            </a:r>
            <a:r>
              <a:rPr lang="en-US" dirty="0"/>
              <a:t> copies of the ‘elements’ of the artwork included in the Healing Country Artwork Creation Presentation (Appendix 3):</a:t>
            </a:r>
            <a:endParaRPr lang="en-US" dirty="0">
              <a:ea typeface="Calibri"/>
              <a:cs typeface="Calibri"/>
            </a:endParaRPr>
          </a:p>
          <a:p>
            <a:pPr lvl="1" indent="-171450">
              <a:buFont typeface="Arial"/>
              <a:buChar char="•"/>
            </a:pPr>
            <a:r>
              <a:rPr lang="en-US" dirty="0"/>
              <a:t>Tree.</a:t>
            </a:r>
            <a:endParaRPr lang="en-US" dirty="0">
              <a:cs typeface="Calibri" panose="020F0502020204030204"/>
            </a:endParaRPr>
          </a:p>
          <a:p>
            <a:pPr lvl="1" indent="-171450">
              <a:buFont typeface="Arial"/>
              <a:buChar char="•"/>
            </a:pPr>
            <a:r>
              <a:rPr lang="en-US" dirty="0"/>
              <a:t>Tree branches.</a:t>
            </a:r>
            <a:endParaRPr lang="en-US" dirty="0">
              <a:cs typeface="Calibri" panose="020F0502020204030204"/>
            </a:endParaRPr>
          </a:p>
          <a:p>
            <a:pPr lvl="1" indent="-171450">
              <a:buFont typeface="Arial"/>
              <a:buChar char="•"/>
            </a:pPr>
            <a:r>
              <a:rPr lang="en-US" dirty="0"/>
              <a:t>Fire.</a:t>
            </a:r>
            <a:endParaRPr lang="en-US" dirty="0">
              <a:ea typeface="Calibri"/>
              <a:cs typeface="Calibri"/>
            </a:endParaRPr>
          </a:p>
          <a:p>
            <a:pPr lvl="1" indent="-171450">
              <a:buFont typeface="Arial"/>
              <a:buChar char="•"/>
            </a:pPr>
            <a:r>
              <a:rPr lang="en-US" dirty="0"/>
              <a:t>Three connected circles.</a:t>
            </a:r>
            <a:endParaRPr lang="en-US" dirty="0">
              <a:ea typeface="Calibri"/>
              <a:cs typeface="Calibri"/>
            </a:endParaRPr>
          </a:p>
          <a:p>
            <a:pPr lvl="1" indent="-171450">
              <a:buFont typeface="Arial"/>
              <a:buChar char="•"/>
            </a:pPr>
            <a:r>
              <a:rPr lang="en-US" dirty="0"/>
              <a:t>Southern Cross.</a:t>
            </a:r>
            <a:endParaRPr lang="en-US" dirty="0">
              <a:cs typeface="Calibri" panose="020F0502020204030204"/>
            </a:endParaRPr>
          </a:p>
          <a:p>
            <a:pPr marL="171450" indent="-171450">
              <a:buFont typeface="Arial"/>
              <a:buChar char="•"/>
            </a:pPr>
            <a:r>
              <a:rPr lang="en-US" dirty="0"/>
              <a:t>Five pieces of butchers’ paper. Before the lesson starts, glue one element to each piece of butchers’ paper, ready for group to brainstorm.</a:t>
            </a:r>
            <a:endParaRPr lang="en-US" dirty="0">
              <a:ea typeface="Calibri"/>
              <a:cs typeface="Calibri"/>
            </a:endParaRPr>
          </a:p>
          <a:p>
            <a:pPr marL="171450" indent="-171450">
              <a:buFont typeface="Arial"/>
              <a:buChar char="•"/>
            </a:pPr>
            <a:r>
              <a:rPr lang="en-US" dirty="0"/>
              <a:t>Pens/sharpies for students to write with.</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17</a:t>
            </a:fld>
            <a:endParaRPr lang="en-AU"/>
          </a:p>
        </p:txBody>
      </p:sp>
    </p:spTree>
    <p:extLst>
      <p:ext uri="{BB962C8B-B14F-4D97-AF65-F5344CB8AC3E}">
        <p14:creationId xmlns:p14="http://schemas.microsoft.com/office/powerpoint/2010/main" val="95418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the selected book, ask students to pay particular attention to the colours and shapes used in the illustrations in the book.</a:t>
            </a:r>
            <a:endParaRPr lang="en-US"/>
          </a:p>
          <a:p>
            <a:endParaRPr lang="en-AU" dirty="0"/>
          </a:p>
          <a:p>
            <a:r>
              <a:rPr lang="en-AU" dirty="0"/>
              <a:t>Once you have finished the book, discuss any key points. Record students’ ideas on butchers paper/ on whiteboard. You might ask:</a:t>
            </a:r>
            <a:endParaRPr lang="en-US" dirty="0"/>
          </a:p>
          <a:p>
            <a:pPr marL="171450" indent="-171450">
              <a:buFont typeface="Arial"/>
              <a:buChar char="•"/>
            </a:pPr>
            <a:r>
              <a:rPr lang="en-AU" dirty="0"/>
              <a:t>What did you like about the story?</a:t>
            </a:r>
            <a:endParaRPr lang="en-US" dirty="0"/>
          </a:p>
          <a:p>
            <a:pPr marL="171450" indent="-171450">
              <a:buFont typeface="Arial"/>
              <a:buChar char="•"/>
            </a:pPr>
            <a:r>
              <a:rPr lang="en-AU" dirty="0"/>
              <a:t>What did you learn from the story?</a:t>
            </a:r>
            <a:endParaRPr lang="en-US" dirty="0"/>
          </a:p>
          <a:p>
            <a:pPr marL="171450" indent="-171450">
              <a:buFont typeface="Arial"/>
              <a:buChar char="•"/>
            </a:pPr>
            <a:r>
              <a:rPr lang="en-AU" dirty="0"/>
              <a:t>Are there any words in the story that are new to you?</a:t>
            </a:r>
            <a:endParaRPr lang="en-US" dirty="0"/>
          </a:p>
          <a:p>
            <a:pPr marL="171450" indent="-171450">
              <a:buFont typeface="Arial"/>
              <a:buChar char="•"/>
            </a:pPr>
            <a:r>
              <a:rPr lang="en-AU" dirty="0"/>
              <a:t>Use a sentence to describe how the book made you feel.</a:t>
            </a:r>
            <a:endParaRPr lang="en-US" dirty="0"/>
          </a:p>
          <a:p>
            <a:pPr marL="171450" indent="-171450">
              <a:buFont typeface="Arial"/>
              <a:buChar char="•"/>
            </a:pPr>
            <a:r>
              <a:rPr lang="en-AU" dirty="0"/>
              <a:t>How does the author use illustration to help us feel something in the story?</a:t>
            </a:r>
            <a:endParaRPr lang="en-US" dirty="0">
              <a:cs typeface="Calibri"/>
            </a:endParaRPr>
          </a:p>
          <a:p>
            <a:endParaRPr lang="en-AU" dirty="0"/>
          </a:p>
          <a:p>
            <a:r>
              <a:rPr lang="en-AU" dirty="0"/>
              <a:t>You may also like to encourage students to consider the differences and similarities between this book and those have read in the previous sessions.</a:t>
            </a:r>
            <a:endParaRPr lang="en-US" dirty="0"/>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18</a:t>
            </a:fld>
            <a:endParaRPr lang="en-AU"/>
          </a:p>
        </p:txBody>
      </p:sp>
    </p:spTree>
    <p:extLst>
      <p:ext uri="{BB962C8B-B14F-4D97-AF65-F5344CB8AC3E}">
        <p14:creationId xmlns:p14="http://schemas.microsoft.com/office/powerpoint/2010/main" val="1761264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Explain to students some of the background and creation of this artwork:</a:t>
            </a:r>
            <a:endParaRPr lang="en-US" dirty="0"/>
          </a:p>
          <a:p>
            <a:r>
              <a:rPr lang="en-AU" i="1" dirty="0"/>
              <a:t>This artwork was created by an artist called</a:t>
            </a:r>
            <a:r>
              <a:rPr lang="en-AU" dirty="0"/>
              <a:t> </a:t>
            </a:r>
            <a:r>
              <a:rPr lang="en-AU" i="1" dirty="0"/>
              <a:t>Riki Salam who worked with members of the Stolen Generations to listen to their stories and create an</a:t>
            </a:r>
            <a:r>
              <a:rPr lang="en-AU" dirty="0"/>
              <a:t> </a:t>
            </a:r>
            <a:r>
              <a:rPr lang="en-AU" i="1" dirty="0"/>
              <a:t>artwork that symbolised the journey of healing that lots of people are going through after they were taken</a:t>
            </a:r>
            <a:r>
              <a:rPr lang="en-AU" dirty="0"/>
              <a:t> </a:t>
            </a:r>
            <a:r>
              <a:rPr lang="en-AU" i="1" dirty="0"/>
              <a:t>from their families when they were children </a:t>
            </a:r>
            <a:r>
              <a:rPr lang="en-AU" dirty="0"/>
              <a:t>(Appendix 2).</a:t>
            </a:r>
            <a:endParaRPr lang="en-US">
              <a:cs typeface="Calibri"/>
            </a:endParaRPr>
          </a:p>
          <a:p>
            <a:endParaRPr lang="en-AU" dirty="0"/>
          </a:p>
          <a:p>
            <a:r>
              <a:rPr lang="en-AU" dirty="0"/>
              <a:t>Engage students in a verbal ‘I see…I think…I feel…’ to start a discussion. Activate some of their prior knowledge by connecting some of their ideas to books you have already read in class and the video viewed in Activity 2.</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19</a:t>
            </a:fld>
            <a:endParaRPr lang="en-AU"/>
          </a:p>
        </p:txBody>
      </p:sp>
    </p:spTree>
    <p:extLst>
      <p:ext uri="{BB962C8B-B14F-4D97-AF65-F5344CB8AC3E}">
        <p14:creationId xmlns:p14="http://schemas.microsoft.com/office/powerpoint/2010/main" val="3264279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1" i="1" dirty="0"/>
              <a:t>Update this slide with the </a:t>
            </a:r>
            <a:r>
              <a:rPr lang="en-AU" b="1" i="1" u="sng" dirty="0"/>
              <a:t>name of your school/ class</a:t>
            </a:r>
            <a:r>
              <a:rPr lang="en-AU" b="1" i="1" dirty="0"/>
              <a:t> and the name of the </a:t>
            </a:r>
            <a:r>
              <a:rPr lang="en-AU" b="1" i="1" u="sng" dirty="0"/>
              <a:t>land/s</a:t>
            </a:r>
            <a:r>
              <a:rPr lang="en-AU" b="1" i="1" dirty="0"/>
              <a:t> on which you're presenting the lesson on.  </a:t>
            </a:r>
            <a:endParaRPr lang="en-AU" dirty="0">
              <a:solidFill>
                <a:srgbClr val="000000"/>
              </a:solidFill>
              <a:latin typeface="Calibri"/>
              <a:cs typeface="Calibri"/>
            </a:endParaRPr>
          </a:p>
          <a:p>
            <a:pPr marL="171450" indent="-171450">
              <a:buFont typeface="Arial" panose="020B0604020202020204" pitchFamily="34" charset="0"/>
              <a:buChar char="•"/>
            </a:pPr>
            <a:r>
              <a:rPr lang="en-AU" dirty="0">
                <a:solidFill>
                  <a:srgbClr val="000000"/>
                </a:solidFill>
                <a:latin typeface="Calibri"/>
                <a:cs typeface="Calibri"/>
              </a:rPr>
              <a:t>You may choose to make the wording of this acknowledgement more specific to your land/school/experiences. The acknowledgement isn't a script that we have to follow, you may even introduce the unit by working with students to write an acknowledgement for your class.</a:t>
            </a:r>
            <a:endParaRPr lang="en-AU" i="1" dirty="0">
              <a:solidFill>
                <a:srgbClr val="000000"/>
              </a:solidFill>
              <a:latin typeface="Calibri"/>
              <a:cs typeface="Calibri"/>
            </a:endParaRPr>
          </a:p>
          <a:p>
            <a:pPr marL="171450" indent="-171450">
              <a:buFont typeface="Arial,Sans-Serif" panose="020B0604020202020204" pitchFamily="34" charset="0"/>
              <a:buChar char="•"/>
            </a:pPr>
            <a:r>
              <a:rPr lang="en-AU">
                <a:solidFill>
                  <a:srgbClr val="000000"/>
                </a:solidFill>
              </a:rPr>
              <a:t>Image credit: </a:t>
            </a:r>
            <a:r>
              <a:rPr lang="en-AU">
                <a:solidFill>
                  <a:srgbClr val="000000"/>
                </a:solidFill>
                <a:hlinkClick r:id="rId3"/>
              </a:rPr>
              <a:t>https://ipaustralia.libguides.com/c.php?g=451400&amp;p=3082380</a:t>
            </a:r>
            <a:r>
              <a:rPr lang="en-AU">
                <a:solidFill>
                  <a:srgbClr val="000000"/>
                </a:solidFill>
              </a:rPr>
              <a:t> </a:t>
            </a:r>
            <a:endParaRPr lang="en-AU">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a:t>
            </a:fld>
            <a:endParaRPr lang="en-AU"/>
          </a:p>
        </p:txBody>
      </p:sp>
    </p:spTree>
    <p:extLst>
      <p:ext uri="{BB962C8B-B14F-4D97-AF65-F5344CB8AC3E}">
        <p14:creationId xmlns:p14="http://schemas.microsoft.com/office/powerpoint/2010/main" val="2743983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Introduce the group task. Tell students they are going to look at individual elements of the artwork and think about what they might symbolise.</a:t>
            </a:r>
            <a:endParaRPr lang="en-US" dirty="0"/>
          </a:p>
          <a:p>
            <a:endParaRPr lang="en-AU" dirty="0"/>
          </a:p>
          <a:p>
            <a:pPr marL="171450" indent="-171450">
              <a:buFont typeface="Arial"/>
              <a:buChar char="•"/>
            </a:pPr>
            <a:r>
              <a:rPr lang="en-AU" dirty="0"/>
              <a:t>Remind students of the meaning of ‘symbolise’ in art and stories. </a:t>
            </a:r>
            <a:r>
              <a:rPr lang="en-AU" i="1"/>
              <a:t>Sometimes artists use symbolism in their work. This means they are using something simple, like picture of a heart, to talk about a much bigger idea, like love.</a:t>
            </a:r>
            <a:endParaRPr lang="en-US"/>
          </a:p>
          <a:p>
            <a:pPr marL="171450" indent="-171450">
              <a:buFont typeface="Arial"/>
              <a:buChar char="•"/>
            </a:pPr>
            <a:r>
              <a:rPr lang="en-AU" dirty="0"/>
              <a:t>Model the task using the butchers’ paper with the tree element glued on it. Ask students to suggest what the tree might symbolise for the artist and for members of the Stolen Generations. Write their thoughts on the butchers’ paper all around the tree.</a:t>
            </a:r>
            <a:endParaRPr lang="en-US" dirty="0">
              <a:cs typeface="Calibri"/>
            </a:endParaRPr>
          </a:p>
          <a:p>
            <a:endParaRPr lang="en-AU" dirty="0"/>
          </a:p>
          <a:p>
            <a:r>
              <a:rPr lang="en-AU" b="1" dirty="0"/>
              <a:t>Element meaning: </a:t>
            </a:r>
            <a:r>
              <a:rPr lang="en-AU" dirty="0"/>
              <a:t>The Spirit of the people remains steadfast like the tree Strong and Proud. Depicted central to the artwork the tree with it’s roots, draws deep water from within the land which replenishes and renourishes, in this still place healing takes place. The art of deep listening and contemplation - listening to self, listening to others, listening to country.</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20</a:t>
            </a:fld>
            <a:endParaRPr lang="en-AU"/>
          </a:p>
        </p:txBody>
      </p:sp>
    </p:spTree>
    <p:extLst>
      <p:ext uri="{BB962C8B-B14F-4D97-AF65-F5344CB8AC3E}">
        <p14:creationId xmlns:p14="http://schemas.microsoft.com/office/powerpoint/2010/main" val="2950832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Groups brainstorm what they think their element might symbolise in the artwork and write on the paper. There are no right or wrong answers but rather a chance for students to consider the artwork and its reflection of the stories of the Stolen Generations more deeply. If required, support groups with some starting ideas based on your own knowledge after reading the background to the artwork.</a:t>
            </a:r>
            <a:endParaRPr lang="en-US" dirty="0">
              <a:cs typeface="Calibri" panose="020F0502020204030204"/>
            </a:endParaRPr>
          </a:p>
          <a:p>
            <a:endParaRPr lang="en-AU" b="1" dirty="0"/>
          </a:p>
          <a:p>
            <a:r>
              <a:rPr lang="en-AU" b="1" dirty="0"/>
              <a:t>Element meaning: Left to right, then down.</a:t>
            </a:r>
            <a:endParaRPr lang="en-US" dirty="0">
              <a:cs typeface="Calibri"/>
            </a:endParaRPr>
          </a:p>
          <a:p>
            <a:r>
              <a:rPr lang="en-AU" dirty="0"/>
              <a:t>The tree’s many branches and leaves represents the Community that forms the Stolen Generations, they are strengthened together, the fruit represents the wisdom they hold.</a:t>
            </a:r>
            <a:endParaRPr lang="en-US" dirty="0"/>
          </a:p>
          <a:p>
            <a:endParaRPr lang="en-AU" dirty="0"/>
          </a:p>
          <a:p>
            <a:r>
              <a:rPr lang="en-AU" dirty="0"/>
              <a:t>The 4 predominant circles that are connected above in the night sky represents Country where the Spirit returns back to - Saltwater, Freshwater, Open Plains and Desert Country. The Southern Cross constellation guides their journey, and assists in navigation through life today and the journey of Healing.  The stars in the night sky represent those that have passed on, their memories remain with us as our journey continues as individuals, as a community, as a people and as a Nation, guiding, informing, supporting, learning, listening and yarning on our journey to Healing Our People, Healing Our Country and Healing Our Nation.</a:t>
            </a:r>
            <a:endParaRPr lang="en-US" dirty="0">
              <a:cs typeface="Calibri" panose="020F0502020204030204"/>
            </a:endParaRPr>
          </a:p>
          <a:p>
            <a:endParaRPr lang="en-AU" dirty="0"/>
          </a:p>
          <a:p>
            <a:r>
              <a:rPr lang="en-AU" dirty="0"/>
              <a:t>The central circular motif within in the tree represents fire, the place where we gathered with Family, a place of warmth and comfort, a place of safety. Where childhood stories were shared in the flames of the campfire.</a:t>
            </a:r>
            <a:endParaRPr lang="en-US" dirty="0"/>
          </a:p>
          <a:p>
            <a:endParaRPr lang="en-AU" dirty="0"/>
          </a:p>
          <a:p>
            <a:r>
              <a:rPr lang="en-AU" dirty="0"/>
              <a:t>The 3 connected circles depicted at the bottom of the piece represents our connections to the Land, Sea (Water) and Sky. Connection to Deep Water.</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21</a:t>
            </a:fld>
            <a:endParaRPr lang="en-AU"/>
          </a:p>
        </p:txBody>
      </p:sp>
    </p:spTree>
    <p:extLst>
      <p:ext uri="{BB962C8B-B14F-4D97-AF65-F5344CB8AC3E}">
        <p14:creationId xmlns:p14="http://schemas.microsoft.com/office/powerpoint/2010/main" val="4152610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a class, take a final look at Healing Country as a whole and consider the message of the artwork and how it helps to tell the story of healing for people who are members of the Stolen Generations.</a:t>
            </a:r>
            <a:endParaRPr lang="en-US" dirty="0"/>
          </a:p>
          <a:p>
            <a:endParaRPr lang="en-AU" dirty="0"/>
          </a:p>
          <a:p>
            <a:r>
              <a:rPr lang="en-AU" dirty="0"/>
              <a:t>Display the brainstorms in the classroom for further reference.</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22</a:t>
            </a:fld>
            <a:endParaRPr lang="en-AU"/>
          </a:p>
        </p:txBody>
      </p:sp>
    </p:spTree>
    <p:extLst>
      <p:ext uri="{BB962C8B-B14F-4D97-AF65-F5344CB8AC3E}">
        <p14:creationId xmlns:p14="http://schemas.microsoft.com/office/powerpoint/2010/main" val="3267453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reflect on what they have learnt, share preferences for one of the books read during the week and consider future learning by writing a postcard they can send or take home.</a:t>
            </a:r>
          </a:p>
          <a:p>
            <a:endParaRPr lang="en-AU" dirty="0">
              <a:cs typeface="Calibri"/>
            </a:endParaRPr>
          </a:p>
          <a:p>
            <a:r>
              <a:rPr lang="en-AU"/>
              <a:t>Resources</a:t>
            </a:r>
          </a:p>
          <a:p>
            <a:pPr marL="171450" indent="-171450">
              <a:buFont typeface="Arial"/>
              <a:buChar char="•"/>
            </a:pPr>
            <a:r>
              <a:rPr lang="en-AU" dirty="0"/>
              <a:t>Suggested book for this session: </a:t>
            </a:r>
            <a:r>
              <a:rPr lang="en-AU" i="1" dirty="0"/>
              <a:t>Tell Me Why</a:t>
            </a:r>
            <a:r>
              <a:rPr lang="en-AU" dirty="0"/>
              <a:t> by Robyn Templeton and Sarah Jackson.</a:t>
            </a:r>
            <a:endParaRPr lang="en-AU" dirty="0">
              <a:cs typeface="Calibri"/>
            </a:endParaRPr>
          </a:p>
          <a:p>
            <a:pPr marL="171450" indent="-171450">
              <a:buFont typeface="Arial"/>
              <a:buChar char="•"/>
            </a:pPr>
            <a:r>
              <a:rPr lang="en-AU" dirty="0"/>
              <a:t>Class set of postcard size versions of Riki Salam’s artwork </a:t>
            </a:r>
            <a:r>
              <a:rPr lang="en-AU" i="1" dirty="0"/>
              <a:t>Healing Country</a:t>
            </a:r>
            <a:r>
              <a:rPr lang="en-AU" dirty="0"/>
              <a:t>. If required, glue colour copies of the artwork onto cardboard to replicate a postcard.</a:t>
            </a:r>
            <a:endParaRPr lang="en-AU" dirty="0">
              <a:cs typeface="Calibri"/>
            </a:endParaRPr>
          </a:p>
          <a:p>
            <a:pPr marL="171450" indent="-171450">
              <a:buFont typeface="Arial"/>
              <a:buChar char="•"/>
            </a:pPr>
            <a:r>
              <a:rPr lang="en-AU" dirty="0"/>
              <a:t>‘Worksheet 3’: Postcard sentence starters.</a:t>
            </a:r>
            <a:endParaRPr lang="en-AU" dirty="0">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23</a:t>
            </a:fld>
            <a:endParaRPr lang="en-AU"/>
          </a:p>
        </p:txBody>
      </p:sp>
    </p:spTree>
    <p:extLst>
      <p:ext uri="{BB962C8B-B14F-4D97-AF65-F5344CB8AC3E}">
        <p14:creationId xmlns:p14="http://schemas.microsoft.com/office/powerpoint/2010/main" val="4072709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the selected book, ask students to pay particular attention to the colours and shapes used in the illustrations in the book.</a:t>
            </a:r>
            <a:endParaRPr lang="en-US" dirty="0"/>
          </a:p>
          <a:p>
            <a:endParaRPr lang="en-AU" dirty="0"/>
          </a:p>
          <a:p>
            <a:r>
              <a:rPr lang="en-AU" dirty="0"/>
              <a:t>Once you have finished the book, discuss any key points. Record students’ ideas on butchers paper/ on whiteboard. You might ask:</a:t>
            </a:r>
            <a:endParaRPr lang="en-US"/>
          </a:p>
          <a:p>
            <a:pPr marL="171450" indent="-171450">
              <a:buFont typeface="Arial"/>
              <a:buChar char="•"/>
            </a:pPr>
            <a:r>
              <a:rPr lang="en-AU" dirty="0"/>
              <a:t>What did you like about the story?</a:t>
            </a:r>
            <a:endParaRPr lang="en-US"/>
          </a:p>
          <a:p>
            <a:pPr marL="171450" indent="-171450">
              <a:buFont typeface="Arial"/>
              <a:buChar char="•"/>
            </a:pPr>
            <a:r>
              <a:rPr lang="en-AU" dirty="0"/>
              <a:t>What did you learn from the story?</a:t>
            </a:r>
            <a:endParaRPr lang="en-US" dirty="0"/>
          </a:p>
          <a:p>
            <a:pPr marL="171450" indent="-171450">
              <a:buFont typeface="Arial"/>
              <a:buChar char="•"/>
            </a:pPr>
            <a:r>
              <a:rPr lang="en-AU" dirty="0"/>
              <a:t>Are there any words in the story that are new to you?</a:t>
            </a:r>
            <a:endParaRPr lang="en-US"/>
          </a:p>
          <a:p>
            <a:pPr marL="171450" indent="-171450">
              <a:buFont typeface="Arial"/>
              <a:buChar char="•"/>
            </a:pPr>
            <a:r>
              <a:rPr lang="en-AU" dirty="0"/>
              <a:t>Use a sentence to describe how the book made you feel.</a:t>
            </a:r>
            <a:endParaRPr lang="en-US"/>
          </a:p>
          <a:p>
            <a:pPr marL="171450" indent="-171450">
              <a:buFont typeface="Arial"/>
              <a:buChar char="•"/>
            </a:pPr>
            <a:r>
              <a:rPr lang="en-AU" dirty="0"/>
              <a:t>How does the author use illustration to help us feel something in the story?</a:t>
            </a:r>
            <a:endParaRPr lang="en-US">
              <a:cs typeface="Calibri"/>
            </a:endParaRPr>
          </a:p>
          <a:p>
            <a:endParaRPr lang="en-AU" dirty="0"/>
          </a:p>
          <a:p>
            <a:r>
              <a:rPr lang="en-AU" dirty="0"/>
              <a:t>You may also like to encourage students to consider how this text builds on or adds to knowledge gained from other books you have been reading in class (e.g. </a:t>
            </a:r>
            <a:r>
              <a:rPr lang="en-AU" i="1" dirty="0"/>
              <a:t>Sorry Day</a:t>
            </a:r>
            <a:r>
              <a:rPr lang="en-AU" dirty="0"/>
              <a:t> by Coral Vass and </a:t>
            </a:r>
            <a:r>
              <a:rPr lang="en-AU" i="1" dirty="0"/>
              <a:t>Sorry </a:t>
            </a:r>
            <a:r>
              <a:rPr lang="en-AU" i="1" dirty="0" err="1"/>
              <a:t>Sorry</a:t>
            </a:r>
            <a:r>
              <a:rPr lang="en-AU" dirty="0"/>
              <a:t> by Anne Kerr).</a:t>
            </a:r>
            <a:endParaRPr lang="en-US" dirty="0"/>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24</a:t>
            </a:fld>
            <a:endParaRPr lang="en-AU"/>
          </a:p>
        </p:txBody>
      </p:sp>
    </p:spTree>
    <p:extLst>
      <p:ext uri="{BB962C8B-B14F-4D97-AF65-F5344CB8AC3E}">
        <p14:creationId xmlns:p14="http://schemas.microsoft.com/office/powerpoint/2010/main" val="3415774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dirty="0"/>
              <a:t>Introduce students to the task. </a:t>
            </a:r>
            <a:r>
              <a:rPr lang="en-AU" i="1" dirty="0"/>
              <a:t>Today we are going to share what we have been learning with someone at home by writing and sending them a postcard. </a:t>
            </a:r>
            <a:endParaRPr lang="en-US" dirty="0"/>
          </a:p>
          <a:p>
            <a:pPr marL="171450" indent="-171450">
              <a:buFont typeface="Arial"/>
              <a:buChar char="•"/>
            </a:pPr>
            <a:r>
              <a:rPr lang="en-AU" dirty="0"/>
              <a:t>Explain that the postcard format is exactly like a letter but is usually a lot shorter. This means students need to think carefully about what they are going to write.</a:t>
            </a:r>
            <a:endParaRPr lang="en-US" dirty="0"/>
          </a:p>
          <a:p>
            <a:pPr marL="171450" indent="-171450">
              <a:buFont typeface="Arial"/>
              <a:buChar char="•"/>
            </a:pPr>
            <a:r>
              <a:rPr lang="en-AU" dirty="0"/>
              <a:t>Students can write their rough draft on Worksheet 3 using the sentence starters for support.</a:t>
            </a:r>
            <a:endParaRPr lang="en-US" dirty="0"/>
          </a:p>
          <a:p>
            <a:pPr marL="171450" indent="-171450">
              <a:buFont typeface="Arial"/>
              <a:buChar char="•"/>
            </a:pPr>
            <a:r>
              <a:rPr lang="en-AU" dirty="0"/>
              <a:t>Once students have completed a first draft, they can write their good copy on the postcard.</a:t>
            </a:r>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25</a:t>
            </a:fld>
            <a:endParaRPr lang="en-AU"/>
          </a:p>
        </p:txBody>
      </p:sp>
    </p:spTree>
    <p:extLst>
      <p:ext uri="{BB962C8B-B14F-4D97-AF65-F5344CB8AC3E}">
        <p14:creationId xmlns:p14="http://schemas.microsoft.com/office/powerpoint/2010/main" val="2397914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Students can share their postcards with a partner or a group.</a:t>
            </a:r>
            <a:endParaRPr lang="en-US"/>
          </a:p>
          <a:p>
            <a:endParaRPr lang="en-AU" dirty="0"/>
          </a:p>
          <a:p>
            <a:r>
              <a:rPr lang="en-AU"/>
              <a:t>You can legitimise the activity by actually posting the postcards home. Otherwise, students can take the postcards home to discuss with parents and carers.</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26</a:t>
            </a:fld>
            <a:endParaRPr lang="en-AU"/>
          </a:p>
        </p:txBody>
      </p:sp>
    </p:spTree>
    <p:extLst>
      <p:ext uri="{BB962C8B-B14F-4D97-AF65-F5344CB8AC3E}">
        <p14:creationId xmlns:p14="http://schemas.microsoft.com/office/powerpoint/2010/main" val="1077998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a:t>
            </a:r>
          </a:p>
          <a:p>
            <a:pPr marL="171450" indent="-171450">
              <a:buFont typeface="Arial,Sans-Serif"/>
              <a:buChar char="•"/>
            </a:pPr>
            <a:r>
              <a:rPr lang="en-US"/>
              <a:t>Sharing your outcomes and experience with The Healing Foundation at </a:t>
            </a:r>
            <a:r>
              <a:rPr lang="en-US" dirty="0">
                <a:hlinkClick r:id="rId3"/>
              </a:rPr>
              <a:t>resources@healingfoundation.org.au</a:t>
            </a:r>
            <a:endParaRPr lang="en-US"/>
          </a:p>
          <a:p>
            <a:pPr marL="171450" indent="-171450">
              <a:buFont typeface="Arial,Sans-Serif"/>
              <a:buChar char="•"/>
            </a:pPr>
            <a:r>
              <a:rPr lang="en-US"/>
              <a:t>Sharing the resource and how you used it amongst your networks.</a:t>
            </a:r>
          </a:p>
          <a:p>
            <a:pPr marL="171450" indent="-171450">
              <a:buFont typeface="Arial,Sans-Serif"/>
              <a:buChar char="•"/>
            </a:pPr>
            <a:r>
              <a:rPr lang="en-US"/>
              <a:t>Sharing your students’ learning journey and tag The Healing Foundation on Instagram @healingourway and on Facebook as ‘Healing Foundation’.</a:t>
            </a:r>
          </a:p>
        </p:txBody>
      </p:sp>
      <p:sp>
        <p:nvSpPr>
          <p:cNvPr id="4" name="Slide Number Placeholder 3"/>
          <p:cNvSpPr>
            <a:spLocks noGrp="1"/>
          </p:cNvSpPr>
          <p:nvPr>
            <p:ph type="sldNum" sz="quarter" idx="5"/>
          </p:nvPr>
        </p:nvSpPr>
        <p:spPr/>
        <p:txBody>
          <a:bodyPr/>
          <a:lstStyle/>
          <a:p>
            <a:fld id="{3FB9F427-FC02-4E29-B27A-E11F9C680BCA}" type="slidenum">
              <a:rPr lang="en-AU" smtClean="0"/>
              <a:t>27</a:t>
            </a:fld>
            <a:endParaRPr lang="en-AU"/>
          </a:p>
        </p:txBody>
      </p:sp>
    </p:spTree>
    <p:extLst>
      <p:ext uri="{BB962C8B-B14F-4D97-AF65-F5344CB8AC3E}">
        <p14:creationId xmlns:p14="http://schemas.microsoft.com/office/powerpoint/2010/main" val="896106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Important to remind students to speak up if they are feeling discomfort, and any safety and wellbeing measures your school has in place.</a:t>
            </a:r>
          </a:p>
        </p:txBody>
      </p:sp>
      <p:sp>
        <p:nvSpPr>
          <p:cNvPr id="4" name="Slide Number Placeholder 3"/>
          <p:cNvSpPr>
            <a:spLocks noGrp="1"/>
          </p:cNvSpPr>
          <p:nvPr>
            <p:ph type="sldNum" sz="quarter" idx="5"/>
          </p:nvPr>
        </p:nvSpPr>
        <p:spPr/>
        <p:txBody>
          <a:bodyPr/>
          <a:lstStyle/>
          <a:p>
            <a:fld id="{3FB9F427-FC02-4E29-B27A-E11F9C680BCA}" type="slidenum">
              <a:rPr lang="en-AU" smtClean="0"/>
              <a:t>3</a:t>
            </a:fld>
            <a:endParaRPr lang="en-AU"/>
          </a:p>
        </p:txBody>
      </p:sp>
    </p:spTree>
    <p:extLst>
      <p:ext uri="{BB962C8B-B14F-4D97-AF65-F5344CB8AC3E}">
        <p14:creationId xmlns:p14="http://schemas.microsoft.com/office/powerpoint/2010/main" val="54422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Important to remind students to speak up if they are feeling discomfort, and any safety and wellbeing measures your school has in place.</a:t>
            </a:r>
          </a:p>
          <a:p>
            <a:endParaRPr lang="en-US" dirty="0">
              <a:cs typeface="Calibri"/>
            </a:endParaRPr>
          </a:p>
          <a:p>
            <a:r>
              <a:rPr lang="en-US" dirty="0"/>
              <a:t>This is also a good place to ask the cultural safety questions from the educator's guide so you can co-construct a culturally safe space with your students.</a:t>
            </a:r>
          </a:p>
        </p:txBody>
      </p:sp>
      <p:sp>
        <p:nvSpPr>
          <p:cNvPr id="4" name="Slide Number Placeholder 3"/>
          <p:cNvSpPr>
            <a:spLocks noGrp="1"/>
          </p:cNvSpPr>
          <p:nvPr>
            <p:ph type="sldNum" sz="quarter" idx="5"/>
          </p:nvPr>
        </p:nvSpPr>
        <p:spPr/>
        <p:txBody>
          <a:bodyPr/>
          <a:lstStyle/>
          <a:p>
            <a:fld id="{3FB9F427-FC02-4E29-B27A-E11F9C680BCA}" type="slidenum">
              <a:rPr lang="en-AU" smtClean="0"/>
              <a:t>4</a:t>
            </a:fld>
            <a:endParaRPr lang="en-AU"/>
          </a:p>
        </p:txBody>
      </p:sp>
    </p:spTree>
    <p:extLst>
      <p:ext uri="{BB962C8B-B14F-4D97-AF65-F5344CB8AC3E}">
        <p14:creationId xmlns:p14="http://schemas.microsoft.com/office/powerpoint/2010/main" val="362574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OPTIONAL SLIDE</a:t>
            </a:r>
            <a:endParaRPr lang="en-US">
              <a:solidFill>
                <a:srgbClr val="8F439A"/>
              </a:solidFill>
              <a:latin typeface="Glober Bold"/>
            </a:endParaRPr>
          </a:p>
          <a:p>
            <a:r>
              <a:rPr lang="en-US" dirty="0"/>
              <a:t>Update week to timeframe for these teaching activities in consideration of class schedule and activity time. </a:t>
            </a:r>
            <a:endParaRPr lang="en-US" dirty="0">
              <a:solidFill>
                <a:srgbClr val="8F439A"/>
              </a:solidFill>
              <a:latin typeface="Glober Bold"/>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5</a:t>
            </a:fld>
            <a:endParaRPr lang="en-AU"/>
          </a:p>
        </p:txBody>
      </p:sp>
    </p:spTree>
    <p:extLst>
      <p:ext uri="{BB962C8B-B14F-4D97-AF65-F5344CB8AC3E}">
        <p14:creationId xmlns:p14="http://schemas.microsoft.com/office/powerpoint/2010/main" val="412261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S</a:t>
            </a:r>
            <a:r>
              <a:rPr lang="en-AU" dirty="0"/>
              <a:t>tudents are led in a guided reading session. Students compare and contrast elements of the story and complete a Venn diagram.</a:t>
            </a:r>
            <a:endParaRPr lang="en-US" dirty="0">
              <a:cs typeface="Calibri" panose="020F0502020204030204"/>
            </a:endParaRPr>
          </a:p>
          <a:p>
            <a:endParaRPr lang="en-AU" dirty="0">
              <a:cs typeface="Calibri"/>
            </a:endParaRPr>
          </a:p>
          <a:p>
            <a:r>
              <a:rPr lang="en-AU" dirty="0"/>
              <a:t>Resources</a:t>
            </a:r>
            <a:endParaRPr lang="en-AU" dirty="0">
              <a:ea typeface="Calibri" panose="020F0502020204030204"/>
              <a:cs typeface="Calibri"/>
            </a:endParaRPr>
          </a:p>
          <a:p>
            <a:pPr marL="171450" indent="-171450">
              <a:buFont typeface="Arial"/>
              <a:buChar char="•"/>
            </a:pPr>
            <a:r>
              <a:rPr lang="en-AU" dirty="0"/>
              <a:t>Book for this session: </a:t>
            </a:r>
            <a:r>
              <a:rPr lang="en-AU" i="1" dirty="0"/>
              <a:t>Sorry Day</a:t>
            </a:r>
            <a:r>
              <a:rPr lang="en-AU" dirty="0"/>
              <a:t> by Coral Vass.</a:t>
            </a:r>
            <a:endParaRPr lang="en-AU" dirty="0">
              <a:ea typeface="Calibri"/>
              <a:cs typeface="Calibri"/>
            </a:endParaRPr>
          </a:p>
          <a:p>
            <a:pPr marL="171450" indent="-171450">
              <a:buFont typeface="Arial"/>
              <a:buChar char="•"/>
            </a:pPr>
            <a:r>
              <a:rPr lang="en-AU" dirty="0"/>
              <a:t>Venn diagram worksheet (Worksheet 1).</a:t>
            </a:r>
            <a:endParaRPr lang="en-AU" dirty="0">
              <a:ea typeface="Calibri" panose="020F0502020204030204"/>
              <a:cs typeface="Calibri" panose="020F0502020204030204"/>
            </a:endParaRPr>
          </a:p>
          <a:p>
            <a:pPr marL="171450" indent="-171450">
              <a:buFont typeface="Arial"/>
              <a:buChar char="•"/>
            </a:pPr>
            <a:r>
              <a:rPr lang="en-AU" dirty="0"/>
              <a:t>Butchers’ paper to model Venn diagram.</a:t>
            </a:r>
            <a:endParaRPr lang="en-AU" dirty="0">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6</a:t>
            </a:fld>
            <a:endParaRPr lang="en-AU"/>
          </a:p>
        </p:txBody>
      </p:sp>
    </p:spTree>
    <p:extLst>
      <p:ext uri="{BB962C8B-B14F-4D97-AF65-F5344CB8AC3E}">
        <p14:creationId xmlns:p14="http://schemas.microsoft.com/office/powerpoint/2010/main" val="1346548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Encourage students to share what they know about the Aboriginal and Torres Strait Islander Culture and History. You can ask if they've previously learned about:</a:t>
            </a:r>
          </a:p>
          <a:p>
            <a:pPr marL="171450" indent="-171450">
              <a:spcBef>
                <a:spcPts val="1000"/>
              </a:spcBef>
              <a:buFont typeface="Arial"/>
              <a:buChar char="•"/>
            </a:pPr>
            <a:r>
              <a:rPr lang="en-US" dirty="0">
                <a:cs typeface="Calibri" panose="020F0502020204030204"/>
              </a:rPr>
              <a:t>Language</a:t>
            </a:r>
          </a:p>
          <a:p>
            <a:pPr marL="171450" indent="-171450">
              <a:spcBef>
                <a:spcPts val="1000"/>
              </a:spcBef>
              <a:buFont typeface="Arial"/>
              <a:buChar char="•"/>
            </a:pPr>
            <a:r>
              <a:rPr lang="en-US" dirty="0">
                <a:cs typeface="Calibri" panose="020F0502020204030204"/>
              </a:rPr>
              <a:t>Aboriginal or Torres Strait Islander words</a:t>
            </a:r>
            <a:endParaRPr lang="en-US" dirty="0"/>
          </a:p>
          <a:p>
            <a:pPr marL="171450" indent="-171450">
              <a:spcBef>
                <a:spcPts val="1000"/>
              </a:spcBef>
              <a:buFont typeface="Arial"/>
              <a:buChar char="•"/>
            </a:pPr>
            <a:r>
              <a:rPr lang="en-US" dirty="0">
                <a:cs typeface="Calibri" panose="020F0502020204030204"/>
              </a:rPr>
              <a:t>Bush food</a:t>
            </a:r>
          </a:p>
          <a:p>
            <a:pPr marL="171450" indent="-171450">
              <a:spcBef>
                <a:spcPts val="1000"/>
              </a:spcBef>
              <a:buFont typeface="Arial"/>
              <a:buChar char="•"/>
            </a:pPr>
            <a:r>
              <a:rPr lang="en-US" dirty="0">
                <a:cs typeface="Calibri" panose="020F0502020204030204"/>
              </a:rPr>
              <a:t>Country</a:t>
            </a:r>
          </a:p>
          <a:p>
            <a:pPr marL="171450" indent="-171450">
              <a:spcBef>
                <a:spcPts val="1000"/>
              </a:spcBef>
              <a:buFont typeface="Arial"/>
              <a:buChar char="•"/>
            </a:pPr>
            <a:r>
              <a:rPr lang="en-US" dirty="0">
                <a:cs typeface="Calibri" panose="020F0502020204030204"/>
              </a:rPr>
              <a:t>Music</a:t>
            </a:r>
          </a:p>
          <a:p>
            <a:pPr>
              <a:spcBef>
                <a:spcPts val="1000"/>
              </a:spcBef>
            </a:pPr>
            <a:endParaRPr lang="en-US" dirty="0"/>
          </a:p>
          <a:p>
            <a:pPr>
              <a:spcBef>
                <a:spcPts val="1000"/>
              </a:spcBef>
            </a:pPr>
            <a:r>
              <a:rPr lang="en-US" dirty="0"/>
              <a:t>This is also a good point to explain appropriate terms we will be using during this unit. Introduce the concept of Stolen Generations:</a:t>
            </a:r>
            <a:endParaRPr lang="en-US" dirty="0">
              <a:cs typeface="Calibri" panose="020F0502020204030204"/>
            </a:endParaRPr>
          </a:p>
          <a:p>
            <a:pPr>
              <a:spcBef>
                <a:spcPts val="1000"/>
              </a:spcBef>
            </a:pPr>
            <a:r>
              <a:rPr lang="en-AU" i="1" dirty="0"/>
              <a:t>Before you were born, the governments in Australia created laws that said that many Aboriginal children should be taken from their homes and families to live in other places. Taking these children away from their homes and families caused a lot of pain and sadness that still exists today. The children who were taken are called the Stolen Generations. In 2008, the then Prime Minister of Australia, Kevin Rudd, made an important speech in which he apologised on behalf of the Australian Government and said sorry for the pain that had been caused by removing children from their families. Today we are going to read a book about that day in Australian history.</a:t>
            </a:r>
            <a:endParaRPr lang="en-US" dirty="0"/>
          </a:p>
          <a:p>
            <a:pPr marL="171450" indent="-171450">
              <a:spcBef>
                <a:spcPts val="1000"/>
              </a:spcBef>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7</a:t>
            </a:fld>
            <a:endParaRPr lang="en-AU"/>
          </a:p>
        </p:txBody>
      </p:sp>
    </p:spTree>
    <p:extLst>
      <p:ext uri="{BB962C8B-B14F-4D97-AF65-F5344CB8AC3E}">
        <p14:creationId xmlns:p14="http://schemas.microsoft.com/office/powerpoint/2010/main" val="172277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the selected book, stopping to explain or answer questions if necessary.</a:t>
            </a:r>
            <a:endParaRPr lang="en-US"/>
          </a:p>
          <a:p>
            <a:endParaRPr lang="en-AU" dirty="0"/>
          </a:p>
          <a:p>
            <a:r>
              <a:rPr lang="en-AU" dirty="0"/>
              <a:t>Once you have finished the book, discuss any key points. You might ask:</a:t>
            </a:r>
            <a:endParaRPr lang="en-US"/>
          </a:p>
          <a:p>
            <a:pPr marL="171450" indent="-171450">
              <a:buFont typeface="Arial"/>
              <a:buChar char="•"/>
            </a:pPr>
            <a:r>
              <a:rPr lang="en-AU" dirty="0"/>
              <a:t>What did you like about the story?</a:t>
            </a:r>
            <a:endParaRPr lang="en-US">
              <a:cs typeface="Calibri" panose="020F0502020204030204"/>
            </a:endParaRPr>
          </a:p>
          <a:p>
            <a:pPr marL="171450" indent="-171450">
              <a:buFont typeface="Arial"/>
              <a:buChar char="•"/>
            </a:pPr>
            <a:r>
              <a:rPr lang="en-AU" dirty="0"/>
              <a:t>What did you learn from the story?</a:t>
            </a:r>
            <a:endParaRPr lang="en-US" dirty="0">
              <a:cs typeface="Calibri" panose="020F0502020204030204"/>
            </a:endParaRPr>
          </a:p>
          <a:p>
            <a:pPr marL="171450" indent="-171450">
              <a:buFont typeface="Arial"/>
              <a:buChar char="•"/>
            </a:pPr>
            <a:r>
              <a:rPr lang="en-AU" dirty="0"/>
              <a:t>Are there any words in the story that are new to you?</a:t>
            </a:r>
            <a:endParaRPr lang="en-US">
              <a:cs typeface="Calibri" panose="020F0502020204030204"/>
            </a:endParaRPr>
          </a:p>
          <a:p>
            <a:pPr marL="171450" indent="-171450">
              <a:buFont typeface="Arial"/>
              <a:buChar char="•"/>
            </a:pPr>
            <a:r>
              <a:rPr lang="en-AU" dirty="0"/>
              <a:t>Use a sentence to describe how the book made you feel.</a:t>
            </a:r>
            <a:endParaRPr lang="en-US" dirty="0">
              <a:cs typeface="Calibri" panose="020F0502020204030204"/>
            </a:endParaRPr>
          </a:p>
          <a:p>
            <a:pPr marL="171450" indent="-171450">
              <a:buFont typeface="Arial"/>
              <a:buChar char="•"/>
            </a:pPr>
            <a:r>
              <a:rPr lang="en-AU" dirty="0"/>
              <a:t>How does the book use illustration to help us feel something in the story?</a:t>
            </a:r>
          </a:p>
          <a:p>
            <a:pPr marL="171450" indent="-171450">
              <a:buFont typeface="Arial"/>
              <a:buChar char="•"/>
            </a:pPr>
            <a:endParaRPr lang="en-AU" dirty="0">
              <a:cs typeface="Calibri" panose="020F0502020204030204"/>
            </a:endParaRPr>
          </a:p>
          <a:p>
            <a:r>
              <a:rPr lang="en-AU" dirty="0"/>
              <a:t>Explain that this book is set in two different times, the past and the present, to help emphasise the message of the story and to create a contrast.</a:t>
            </a:r>
            <a:endParaRPr lang="en-US" dirty="0">
              <a:cs typeface="Calibri" panose="020F0502020204030204"/>
            </a:endParaRPr>
          </a:p>
          <a:p>
            <a:r>
              <a:rPr lang="en-AU" dirty="0"/>
              <a:t>Tell students that we are going to compare and contrast these two settings in the story using a Venn diagram.</a:t>
            </a:r>
            <a:endParaRPr lang="en-US" dirty="0">
              <a:cs typeface="Calibri" panose="020F0502020204030204"/>
            </a:endParaRPr>
          </a:p>
          <a:p>
            <a:pPr marL="171450" indent="-171450">
              <a:buFont typeface="Arial"/>
              <a:buChar char="•"/>
            </a:pPr>
            <a:endParaRPr lang="en-AU" dirty="0">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8</a:t>
            </a:fld>
            <a:endParaRPr lang="en-AU"/>
          </a:p>
        </p:txBody>
      </p:sp>
    </p:spTree>
    <p:extLst>
      <p:ext uri="{BB962C8B-B14F-4D97-AF65-F5344CB8AC3E}">
        <p14:creationId xmlns:p14="http://schemas.microsoft.com/office/powerpoint/2010/main" val="201392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required, define the terms compare and contrast.</a:t>
            </a:r>
          </a:p>
        </p:txBody>
      </p:sp>
      <p:sp>
        <p:nvSpPr>
          <p:cNvPr id="4" name="Slide Number Placeholder 3"/>
          <p:cNvSpPr>
            <a:spLocks noGrp="1"/>
          </p:cNvSpPr>
          <p:nvPr>
            <p:ph type="sldNum" sz="quarter" idx="5"/>
          </p:nvPr>
        </p:nvSpPr>
        <p:spPr/>
        <p:txBody>
          <a:bodyPr/>
          <a:lstStyle/>
          <a:p>
            <a:fld id="{3FB9F427-FC02-4E29-B27A-E11F9C680BCA}" type="slidenum">
              <a:rPr lang="en-AU" smtClean="0"/>
              <a:t>9</a:t>
            </a:fld>
            <a:endParaRPr lang="en-AU"/>
          </a:p>
        </p:txBody>
      </p:sp>
    </p:spTree>
    <p:extLst>
      <p:ext uri="{BB962C8B-B14F-4D97-AF65-F5344CB8AC3E}">
        <p14:creationId xmlns:p14="http://schemas.microsoft.com/office/powerpoint/2010/main" val="606936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AU" dirty="0"/>
          </a:p>
        </p:txBody>
      </p:sp>
      <p:sp>
        <p:nvSpPr>
          <p:cNvPr id="4" name="Date Placeholder 3"/>
          <p:cNvSpPr>
            <a:spLocks noGrp="1"/>
          </p:cNvSpPr>
          <p:nvPr>
            <p:ph type="dt" sz="half" idx="10"/>
          </p:nvPr>
        </p:nvSpPr>
        <p:spPr/>
        <p:txBody>
          <a:bodyPr/>
          <a:lstStyle/>
          <a:p>
            <a:fld id="{08D611F3-6954-4309-BF39-732E0E965FBC}" type="datetimeFigureOut">
              <a:rPr lang="en-AU" smtClean="0"/>
              <a:t>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918792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3/10/2023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73670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3/10/2023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05887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570288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98862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918792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48592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D611F3-6954-4309-BF39-732E0E965FBC}" type="datetimeFigureOut">
              <a:rPr lang="en-AU" smtClean="0"/>
              <a:t>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62532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8D611F3-6954-4309-BF39-732E0E965FBC}" type="datetimeFigureOut">
              <a:rPr lang="en-AU" smtClean="0"/>
              <a:t>3/10/2023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867316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8D611F3-6954-4309-BF39-732E0E965FBC}" type="datetimeFigureOut">
              <a:rPr lang="en-AU" smtClean="0"/>
              <a:t>3/10/2023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93336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8D611F3-6954-4309-BF39-732E0E965FBC}" type="datetimeFigureOut">
              <a:rPr lang="en-AU" smtClean="0"/>
              <a:t>3/10/2023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48605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2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611F3-6954-4309-BF39-732E0E965FBC}" type="datetimeFigureOut">
              <a:rPr lang="en-AU" smtClean="0"/>
              <a:t>3/10/2023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73678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3/10/2023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736707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3/10/2023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058874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570288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98862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39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48592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D611F3-6954-4309-BF39-732E0E965FBC}" type="datetimeFigureOut">
              <a:rPr lang="en-AU" smtClean="0"/>
              <a:t>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6253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8D611F3-6954-4309-BF39-732E0E965FBC}" type="datetimeFigureOut">
              <a:rPr lang="en-AU" smtClean="0"/>
              <a:t>3/10/2023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86731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8D611F3-6954-4309-BF39-732E0E965FBC}" type="datetimeFigureOut">
              <a:rPr lang="en-AU" smtClean="0"/>
              <a:t>3/10/2023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93336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8D611F3-6954-4309-BF39-732E0E965FBC}" type="datetimeFigureOut">
              <a:rPr lang="en-AU" smtClean="0"/>
              <a:t>3/10/2023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48605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611F3-6954-4309-BF39-732E0E965FBC}" type="datetimeFigureOut">
              <a:rPr lang="en-AU" smtClean="0"/>
              <a:t>3/10/2023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7367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611F3-6954-4309-BF39-732E0E965FBC}" type="datetimeFigureOut">
              <a:rPr lang="en-AU" smtClean="0"/>
              <a:t>3/10/2023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CB900-C217-4833-9EF1-7E1D869035BB}" type="slidenum">
              <a:rPr lang="en-AU" smtClean="0"/>
              <a:t>‹#›</a:t>
            </a:fld>
            <a:endParaRPr lang="en-AU"/>
          </a:p>
        </p:txBody>
      </p:sp>
    </p:spTree>
    <p:extLst>
      <p:ext uri="{BB962C8B-B14F-4D97-AF65-F5344CB8AC3E}">
        <p14:creationId xmlns:p14="http://schemas.microsoft.com/office/powerpoint/2010/main" val="6057748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611F3-6954-4309-BF39-732E0E965FBC}" type="datetimeFigureOut">
              <a:rPr lang="en-AU" smtClean="0"/>
              <a:t>3/10/2023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CB900-C217-4833-9EF1-7E1D869035BB}" type="slidenum">
              <a:rPr lang="en-AU" smtClean="0"/>
              <a:t>‹#›</a:t>
            </a:fld>
            <a:endParaRPr lang="en-AU"/>
          </a:p>
        </p:txBody>
      </p:sp>
    </p:spTree>
    <p:extLst>
      <p:ext uri="{BB962C8B-B14F-4D97-AF65-F5344CB8AC3E}">
        <p14:creationId xmlns:p14="http://schemas.microsoft.com/office/powerpoint/2010/main" val="60577486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vlqx8EYvRbQ?feature=oembed" TargetMode="External"/><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D8F16D-7E15-29DF-40AB-9AD496CB558C}"/>
              </a:ext>
            </a:extLst>
          </p:cNvPr>
          <p:cNvSpPr txBox="1"/>
          <p:nvPr/>
        </p:nvSpPr>
        <p:spPr>
          <a:xfrm>
            <a:off x="356936" y="4367993"/>
            <a:ext cx="11478127" cy="646331"/>
          </a:xfrm>
          <a:prstGeom prst="rect">
            <a:avLst/>
          </a:prstGeom>
          <a:noFill/>
        </p:spPr>
        <p:txBody>
          <a:bodyPr wrap="square" lIns="91440" tIns="45720" rIns="91440" bIns="45720" rtlCol="0" anchor="t">
            <a:spAutoFit/>
          </a:bodyPr>
          <a:lstStyle/>
          <a:p>
            <a:pPr algn="ctr"/>
            <a:r>
              <a:rPr lang="en-AU" sz="3600" b="1" dirty="0">
                <a:solidFill>
                  <a:schemeClr val="bg1"/>
                </a:solidFill>
              </a:rPr>
              <a:t>Year 2</a:t>
            </a:r>
            <a:endParaRPr lang="en-US" dirty="0">
              <a:solidFill>
                <a:schemeClr val="bg1"/>
              </a:solidFill>
            </a:endParaRPr>
          </a:p>
        </p:txBody>
      </p:sp>
    </p:spTree>
    <p:extLst>
      <p:ext uri="{BB962C8B-B14F-4D97-AF65-F5344CB8AC3E}">
        <p14:creationId xmlns:p14="http://schemas.microsoft.com/office/powerpoint/2010/main" val="243803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53C226-604F-0E5A-9FAF-A01E5ACE4CE9}"/>
              </a:ext>
            </a:extLst>
          </p:cNvPr>
          <p:cNvSpPr txBox="1">
            <a:spLocks/>
          </p:cNvSpPr>
          <p:nvPr/>
        </p:nvSpPr>
        <p:spPr>
          <a:xfrm>
            <a:off x="793726" y="944699"/>
            <a:ext cx="10515600" cy="64887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a:ea typeface="+mj-lt"/>
                <a:cs typeface="+mj-lt"/>
              </a:rPr>
              <a:t>Compare and Contrast</a:t>
            </a:r>
          </a:p>
        </p:txBody>
      </p:sp>
      <p:pic>
        <p:nvPicPr>
          <p:cNvPr id="5" name="Picture 4" descr="A diagram of a diagram&#10;&#10;Description automatically generated with medium confidence">
            <a:extLst>
              <a:ext uri="{FF2B5EF4-FFF2-40B4-BE49-F238E27FC236}">
                <a16:creationId xmlns:a16="http://schemas.microsoft.com/office/drawing/2014/main" id="{71399068-347F-2370-8F64-8F0F98D6369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67157" y="1760324"/>
            <a:ext cx="7772400" cy="4710545"/>
          </a:xfrm>
          <a:prstGeom prst="rect">
            <a:avLst/>
          </a:prstGeom>
        </p:spPr>
      </p:pic>
      <p:pic>
        <p:nvPicPr>
          <p:cNvPr id="7" name="Picture 6" descr="A book cover with a child&amp;#39;s face&#10;&#10;Description automatically generated">
            <a:extLst>
              <a:ext uri="{FF2B5EF4-FFF2-40B4-BE49-F238E27FC236}">
                <a16:creationId xmlns:a16="http://schemas.microsoft.com/office/drawing/2014/main" id="{F379EB8A-2FCA-1A2D-E9B7-B4A35A110B9F}"/>
              </a:ext>
            </a:extLst>
          </p:cNvPr>
          <p:cNvPicPr>
            <a:picLocks noChangeAspect="1"/>
          </p:cNvPicPr>
          <p:nvPr/>
        </p:nvPicPr>
        <p:blipFill>
          <a:blip r:embed="rId4"/>
          <a:stretch>
            <a:fillRect/>
          </a:stretch>
        </p:blipFill>
        <p:spPr>
          <a:xfrm>
            <a:off x="9105704" y="2345548"/>
            <a:ext cx="2705451" cy="2655809"/>
          </a:xfrm>
          <a:prstGeom prst="rect">
            <a:avLst/>
          </a:prstGeom>
        </p:spPr>
      </p:pic>
    </p:spTree>
    <p:extLst>
      <p:ext uri="{BB962C8B-B14F-4D97-AF65-F5344CB8AC3E}">
        <p14:creationId xmlns:p14="http://schemas.microsoft.com/office/powerpoint/2010/main" val="3912527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dirty="0">
                <a:solidFill>
                  <a:schemeClr val="bg1"/>
                </a:solidFill>
                <a:latin typeface="+mn-lt"/>
              </a:rPr>
              <a:t>Activity 2: </a:t>
            </a:r>
          </a:p>
          <a:p>
            <a:pPr algn="ctr"/>
            <a:r>
              <a:rPr lang="en-US" sz="3600" b="1" dirty="0">
                <a:solidFill>
                  <a:schemeClr val="bg1"/>
                </a:solidFill>
                <a:latin typeface="+mn-lt"/>
              </a:rPr>
              <a:t>Video Response</a:t>
            </a:r>
            <a:endParaRPr lang="en-US"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A41CDE1-0126-62A0-9CCE-1BB9704BF1F4}"/>
              </a:ext>
            </a:extLst>
          </p:cNvPr>
          <p:cNvPicPr>
            <a:picLocks noChangeAspect="1"/>
          </p:cNvPicPr>
          <p:nvPr/>
        </p:nvPicPr>
        <p:blipFill rotWithShape="1">
          <a:blip r:embed="rId4">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2" name="Picture 1" descr="Text&#10;&#10;Description automatically generated">
            <a:extLst>
              <a:ext uri="{FF2B5EF4-FFF2-40B4-BE49-F238E27FC236}">
                <a16:creationId xmlns:a16="http://schemas.microsoft.com/office/drawing/2014/main" id="{76B3F109-CE51-F86A-617F-E8C2203D49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008212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176B7-03FF-E01C-4453-7F08F8C04E92}"/>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bg1"/>
                </a:solidFill>
                <a:latin typeface="Calibri"/>
                <a:ea typeface="+mj-lt"/>
                <a:cs typeface="+mj-lt"/>
              </a:rPr>
              <a:t>Read book: </a:t>
            </a:r>
            <a:r>
              <a:rPr lang="en-US" sz="3200" b="1" i="1" dirty="0">
                <a:solidFill>
                  <a:schemeClr val="bg1"/>
                </a:solidFill>
                <a:latin typeface="Calibri"/>
                <a:ea typeface="+mj-lt"/>
                <a:cs typeface="+mj-lt"/>
              </a:rPr>
              <a:t>Sorry Sorry </a:t>
            </a:r>
            <a:r>
              <a:rPr lang="en-US" sz="3200" b="1" dirty="0">
                <a:solidFill>
                  <a:schemeClr val="bg1"/>
                </a:solidFill>
                <a:latin typeface="Calibri"/>
                <a:ea typeface="+mj-lt"/>
                <a:cs typeface="+mj-lt"/>
              </a:rPr>
              <a:t>by Anne Kerr and Mardi Pitt</a:t>
            </a:r>
          </a:p>
        </p:txBody>
      </p:sp>
      <p:pic>
        <p:nvPicPr>
          <p:cNvPr id="3" name="Picture 2" descr="A art piece of artwork&#10;&#10;Description automatically generated">
            <a:extLst>
              <a:ext uri="{FF2B5EF4-FFF2-40B4-BE49-F238E27FC236}">
                <a16:creationId xmlns:a16="http://schemas.microsoft.com/office/drawing/2014/main" id="{1C98A817-0C1F-8CF6-FD6D-26B0AB854FFF}"/>
              </a:ext>
            </a:extLst>
          </p:cNvPr>
          <p:cNvPicPr>
            <a:picLocks noChangeAspect="1"/>
          </p:cNvPicPr>
          <p:nvPr/>
        </p:nvPicPr>
        <p:blipFill>
          <a:blip r:embed="rId3"/>
          <a:stretch>
            <a:fillRect/>
          </a:stretch>
        </p:blipFill>
        <p:spPr>
          <a:xfrm>
            <a:off x="3210297" y="1748256"/>
            <a:ext cx="5771406" cy="4302889"/>
          </a:xfrm>
          <a:prstGeom prst="rect">
            <a:avLst/>
          </a:prstGeom>
        </p:spPr>
      </p:pic>
    </p:spTree>
    <p:extLst>
      <p:ext uri="{BB962C8B-B14F-4D97-AF65-F5344CB8AC3E}">
        <p14:creationId xmlns:p14="http://schemas.microsoft.com/office/powerpoint/2010/main" val="1326355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9342C-0DFC-B2E9-15CE-D9A04242E2D5}"/>
              </a:ext>
            </a:extLst>
          </p:cNvPr>
          <p:cNvSpPr txBox="1">
            <a:spLocks/>
          </p:cNvSpPr>
          <p:nvPr/>
        </p:nvSpPr>
        <p:spPr>
          <a:xfrm>
            <a:off x="100823" y="829465"/>
            <a:ext cx="11997846"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mn-lt"/>
                <a:ea typeface="+mj-lt"/>
                <a:cs typeface="+mj-lt"/>
              </a:rPr>
              <a:t>Video response:</a:t>
            </a:r>
            <a:r>
              <a:rPr lang="en-US" sz="3600" b="1" dirty="0">
                <a:solidFill>
                  <a:schemeClr val="bg1"/>
                </a:solidFill>
                <a:ea typeface="+mj-lt"/>
                <a:cs typeface="+mj-lt"/>
              </a:rPr>
              <a:t> Animation</a:t>
            </a:r>
            <a:endParaRPr lang="en-US" sz="3600" b="1" i="0" u="none" strike="noStrike" dirty="0">
              <a:solidFill>
                <a:schemeClr val="bg1"/>
              </a:solidFill>
              <a:effectLst/>
              <a:latin typeface="Calibri"/>
              <a:ea typeface="Calibri"/>
              <a:cs typeface="Calibri Light"/>
            </a:endParaRPr>
          </a:p>
        </p:txBody>
      </p:sp>
      <p:pic>
        <p:nvPicPr>
          <p:cNvPr id="4" name="Online Media 3" title="Intergenerational Trauma Animation">
            <a:hlinkClick r:id="" action="ppaction://media"/>
            <a:extLst>
              <a:ext uri="{FF2B5EF4-FFF2-40B4-BE49-F238E27FC236}">
                <a16:creationId xmlns:a16="http://schemas.microsoft.com/office/drawing/2014/main" id="{DF6A9948-C6C0-9F3C-5943-DA7B8D67C7A8}"/>
              </a:ext>
            </a:extLst>
          </p:cNvPr>
          <p:cNvPicPr>
            <a:picLocks noRot="1" noChangeAspect="1"/>
          </p:cNvPicPr>
          <p:nvPr>
            <a:videoFile r:link="rId1"/>
          </p:nvPr>
        </p:nvPicPr>
        <p:blipFill>
          <a:blip r:embed="rId4"/>
          <a:stretch>
            <a:fillRect/>
          </a:stretch>
        </p:blipFill>
        <p:spPr>
          <a:xfrm>
            <a:off x="2129692" y="1621204"/>
            <a:ext cx="7944337" cy="4623776"/>
          </a:xfrm>
          <a:prstGeom prst="rect">
            <a:avLst/>
          </a:prstGeom>
        </p:spPr>
      </p:pic>
      <p:pic>
        <p:nvPicPr>
          <p:cNvPr id="3" name="Picture 2" descr="A white symbol with a black background&#10;&#10;Description automatically generated">
            <a:extLst>
              <a:ext uri="{FF2B5EF4-FFF2-40B4-BE49-F238E27FC236}">
                <a16:creationId xmlns:a16="http://schemas.microsoft.com/office/drawing/2014/main" id="{51C2B755-9622-BB00-0F1A-6C6D3E7C58A0}"/>
              </a:ext>
            </a:extLst>
          </p:cNvPr>
          <p:cNvPicPr>
            <a:picLocks noChangeAspect="1"/>
          </p:cNvPicPr>
          <p:nvPr/>
        </p:nvPicPr>
        <p:blipFill rotWithShape="1">
          <a:blip r:embed="rId5"/>
          <a:srcRect r="40359" b="-800"/>
          <a:stretch/>
        </p:blipFill>
        <p:spPr>
          <a:xfrm>
            <a:off x="10365658" y="936830"/>
            <a:ext cx="1636081" cy="1555394"/>
          </a:xfrm>
          <a:prstGeom prst="rect">
            <a:avLst/>
          </a:prstGeom>
        </p:spPr>
      </p:pic>
    </p:spTree>
    <p:extLst>
      <p:ext uri="{BB962C8B-B14F-4D97-AF65-F5344CB8AC3E}">
        <p14:creationId xmlns:p14="http://schemas.microsoft.com/office/powerpoint/2010/main" val="1529921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ith hearts on their chest&#10;&#10;Description automatically generated">
            <a:extLst>
              <a:ext uri="{FF2B5EF4-FFF2-40B4-BE49-F238E27FC236}">
                <a16:creationId xmlns:a16="http://schemas.microsoft.com/office/drawing/2014/main" id="{1FDE786F-7306-147D-634F-9466310D7F45}"/>
              </a:ext>
            </a:extLst>
          </p:cNvPr>
          <p:cNvPicPr>
            <a:picLocks noChangeAspect="1"/>
          </p:cNvPicPr>
          <p:nvPr/>
        </p:nvPicPr>
        <p:blipFill rotWithShape="1">
          <a:blip r:embed="rId3"/>
          <a:srcRect r="-210" b="1492"/>
          <a:stretch/>
        </p:blipFill>
        <p:spPr>
          <a:xfrm>
            <a:off x="2919046" y="1907917"/>
            <a:ext cx="6353931" cy="3499455"/>
          </a:xfrm>
          <a:prstGeom prst="rect">
            <a:avLst/>
          </a:prstGeom>
        </p:spPr>
      </p:pic>
      <p:pic>
        <p:nvPicPr>
          <p:cNvPr id="6" name="Picture 5" descr="A white cloud on a black background&#10;&#10;Description automatically generated">
            <a:extLst>
              <a:ext uri="{FF2B5EF4-FFF2-40B4-BE49-F238E27FC236}">
                <a16:creationId xmlns:a16="http://schemas.microsoft.com/office/drawing/2014/main" id="{4449248C-A29B-9349-EB26-F3AEB4EE209D}"/>
              </a:ext>
            </a:extLst>
          </p:cNvPr>
          <p:cNvPicPr>
            <a:picLocks noChangeAspect="1"/>
          </p:cNvPicPr>
          <p:nvPr/>
        </p:nvPicPr>
        <p:blipFill>
          <a:blip r:embed="rId4"/>
          <a:stretch>
            <a:fillRect/>
          </a:stretch>
        </p:blipFill>
        <p:spPr>
          <a:xfrm>
            <a:off x="9713022" y="1990742"/>
            <a:ext cx="2011489" cy="1368011"/>
          </a:xfrm>
          <a:prstGeom prst="rect">
            <a:avLst/>
          </a:prstGeom>
        </p:spPr>
      </p:pic>
      <p:pic>
        <p:nvPicPr>
          <p:cNvPr id="8" name="Picture 7" descr="A white heart on a black background&#10;&#10;Description automatically generated">
            <a:extLst>
              <a:ext uri="{FF2B5EF4-FFF2-40B4-BE49-F238E27FC236}">
                <a16:creationId xmlns:a16="http://schemas.microsoft.com/office/drawing/2014/main" id="{88D7028A-753B-FE9A-2A9F-85CE7641F824}"/>
              </a:ext>
            </a:extLst>
          </p:cNvPr>
          <p:cNvPicPr>
            <a:picLocks noChangeAspect="1"/>
          </p:cNvPicPr>
          <p:nvPr/>
        </p:nvPicPr>
        <p:blipFill>
          <a:blip r:embed="rId5"/>
          <a:stretch>
            <a:fillRect/>
          </a:stretch>
        </p:blipFill>
        <p:spPr>
          <a:xfrm>
            <a:off x="10079611" y="3941934"/>
            <a:ext cx="1277518" cy="1155617"/>
          </a:xfrm>
          <a:prstGeom prst="rect">
            <a:avLst/>
          </a:prstGeom>
        </p:spPr>
      </p:pic>
      <p:pic>
        <p:nvPicPr>
          <p:cNvPr id="10" name="Picture 9" descr="A white eye with black background&#10;&#10;Description automatically generated">
            <a:extLst>
              <a:ext uri="{FF2B5EF4-FFF2-40B4-BE49-F238E27FC236}">
                <a16:creationId xmlns:a16="http://schemas.microsoft.com/office/drawing/2014/main" id="{A3E078FD-4186-9EA2-B503-8BBB7908171F}"/>
              </a:ext>
            </a:extLst>
          </p:cNvPr>
          <p:cNvPicPr>
            <a:picLocks noChangeAspect="1"/>
          </p:cNvPicPr>
          <p:nvPr/>
        </p:nvPicPr>
        <p:blipFill>
          <a:blip r:embed="rId6"/>
          <a:stretch>
            <a:fillRect/>
          </a:stretch>
        </p:blipFill>
        <p:spPr>
          <a:xfrm flipH="1">
            <a:off x="480844" y="2088407"/>
            <a:ext cx="1611427" cy="1168706"/>
          </a:xfrm>
          <a:prstGeom prst="rect">
            <a:avLst/>
          </a:prstGeom>
        </p:spPr>
      </p:pic>
      <p:pic>
        <p:nvPicPr>
          <p:cNvPr id="11" name="Picture 10" descr="A white symbol on a black background&#10;&#10;Description automatically generated">
            <a:extLst>
              <a:ext uri="{FF2B5EF4-FFF2-40B4-BE49-F238E27FC236}">
                <a16:creationId xmlns:a16="http://schemas.microsoft.com/office/drawing/2014/main" id="{C3CE7323-44C6-A935-D84F-71DB1BC060C3}"/>
              </a:ext>
            </a:extLst>
          </p:cNvPr>
          <p:cNvPicPr>
            <a:picLocks noChangeAspect="1"/>
          </p:cNvPicPr>
          <p:nvPr/>
        </p:nvPicPr>
        <p:blipFill>
          <a:blip r:embed="rId7"/>
          <a:stretch>
            <a:fillRect/>
          </a:stretch>
        </p:blipFill>
        <p:spPr>
          <a:xfrm>
            <a:off x="811823" y="3871913"/>
            <a:ext cx="1553307" cy="1282944"/>
          </a:xfrm>
          <a:prstGeom prst="rect">
            <a:avLst/>
          </a:prstGeom>
        </p:spPr>
      </p:pic>
    </p:spTree>
    <p:extLst>
      <p:ext uri="{BB962C8B-B14F-4D97-AF65-F5344CB8AC3E}">
        <p14:creationId xmlns:p14="http://schemas.microsoft.com/office/powerpoint/2010/main" val="867865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object with pink lines&#10;&#10;Description automatically generated">
            <a:extLst>
              <a:ext uri="{FF2B5EF4-FFF2-40B4-BE49-F238E27FC236}">
                <a16:creationId xmlns:a16="http://schemas.microsoft.com/office/drawing/2014/main" id="{B18CBEDC-061B-71A6-027D-50AA9BEB0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515" y="662589"/>
            <a:ext cx="3916404" cy="5865455"/>
          </a:xfrm>
          <a:prstGeom prst="rect">
            <a:avLst/>
          </a:prstGeom>
        </p:spPr>
      </p:pic>
    </p:spTree>
    <p:extLst>
      <p:ext uri="{BB962C8B-B14F-4D97-AF65-F5344CB8AC3E}">
        <p14:creationId xmlns:p14="http://schemas.microsoft.com/office/powerpoint/2010/main" val="3563985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786C909C-3F4E-6FE8-AE9A-9914689D4E2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AE0F94AC-1DA9-8CFE-7866-7134BDE4FD4B}"/>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Conclusion:</a:t>
            </a:r>
          </a:p>
          <a:p>
            <a:pPr algn="ctr"/>
            <a:r>
              <a:rPr lang="en-US" sz="5000" b="1" dirty="0">
                <a:solidFill>
                  <a:schemeClr val="bg1"/>
                </a:solidFill>
                <a:latin typeface="Calibri"/>
                <a:ea typeface="+mj-lt"/>
                <a:cs typeface="+mj-lt"/>
              </a:rPr>
              <a:t>Share your response</a:t>
            </a:r>
          </a:p>
        </p:txBody>
      </p:sp>
    </p:spTree>
    <p:extLst>
      <p:ext uri="{BB962C8B-B14F-4D97-AF65-F5344CB8AC3E}">
        <p14:creationId xmlns:p14="http://schemas.microsoft.com/office/powerpoint/2010/main" val="3390541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dirty="0">
                <a:solidFill>
                  <a:schemeClr val="bg1"/>
                </a:solidFill>
                <a:latin typeface="+mn-lt"/>
              </a:rPr>
              <a:t>Activity 3: </a:t>
            </a:r>
          </a:p>
          <a:p>
            <a:pPr algn="ctr"/>
            <a:r>
              <a:rPr lang="en-US" sz="3600" b="1" dirty="0">
                <a:solidFill>
                  <a:schemeClr val="bg1"/>
                </a:solidFill>
                <a:latin typeface="+mn-lt"/>
              </a:rPr>
              <a:t>Artwork Response</a:t>
            </a:r>
            <a:endParaRPr lang="en-US" dirty="0"/>
          </a:p>
        </p:txBody>
      </p:sp>
      <p:pic>
        <p:nvPicPr>
          <p:cNvPr id="2" name="Picture 1" descr="Text&#10;&#10;Description automatically generated">
            <a:extLst>
              <a:ext uri="{FF2B5EF4-FFF2-40B4-BE49-F238E27FC236}">
                <a16:creationId xmlns:a16="http://schemas.microsoft.com/office/drawing/2014/main" id="{9D693171-04D7-B477-0DB5-0C87AEFA7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pic>
        <p:nvPicPr>
          <p:cNvPr id="3" name="Picture 2" descr="A book cover with colorful patterns&#10;&#10;Description automatically generated">
            <a:extLst>
              <a:ext uri="{FF2B5EF4-FFF2-40B4-BE49-F238E27FC236}">
                <a16:creationId xmlns:a16="http://schemas.microsoft.com/office/drawing/2014/main" id="{3BD0916C-E755-51F3-101F-28DDB20A9A04}"/>
              </a:ext>
            </a:extLst>
          </p:cNvPr>
          <p:cNvPicPr>
            <a:picLocks noChangeAspect="1"/>
          </p:cNvPicPr>
          <p:nvPr/>
        </p:nvPicPr>
        <p:blipFill>
          <a:blip r:embed="rId5"/>
          <a:stretch>
            <a:fillRect/>
          </a:stretch>
        </p:blipFill>
        <p:spPr>
          <a:xfrm>
            <a:off x="2644775" y="2479675"/>
            <a:ext cx="3524250" cy="3851275"/>
          </a:xfrm>
          <a:prstGeom prst="rect">
            <a:avLst/>
          </a:prstGeom>
        </p:spPr>
      </p:pic>
      <p:pic>
        <p:nvPicPr>
          <p:cNvPr id="7" name="Picture 6" descr="A colorful art piece with circles and dots&#10;&#10;Description automatically generated">
            <a:extLst>
              <a:ext uri="{FF2B5EF4-FFF2-40B4-BE49-F238E27FC236}">
                <a16:creationId xmlns:a16="http://schemas.microsoft.com/office/drawing/2014/main" id="{22B94942-0CBE-139C-72F4-41D68D7201AE}"/>
              </a:ext>
            </a:extLst>
          </p:cNvPr>
          <p:cNvPicPr>
            <a:picLocks noChangeAspect="1"/>
          </p:cNvPicPr>
          <p:nvPr/>
        </p:nvPicPr>
        <p:blipFill>
          <a:blip r:embed="rId6"/>
          <a:stretch>
            <a:fillRect/>
          </a:stretch>
        </p:blipFill>
        <p:spPr>
          <a:xfrm>
            <a:off x="5365750" y="2127250"/>
            <a:ext cx="3898900" cy="4543425"/>
          </a:xfrm>
          <a:prstGeom prst="rect">
            <a:avLst/>
          </a:prstGeom>
        </p:spPr>
      </p:pic>
    </p:spTree>
    <p:extLst>
      <p:ext uri="{BB962C8B-B14F-4D97-AF65-F5344CB8AC3E}">
        <p14:creationId xmlns:p14="http://schemas.microsoft.com/office/powerpoint/2010/main" val="1434699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B407-2EAD-51ED-22BD-E347597C7550}"/>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bg1"/>
                </a:solidFill>
                <a:latin typeface="Calibri"/>
                <a:ea typeface="+mj-lt"/>
                <a:cs typeface="+mj-lt"/>
              </a:rPr>
              <a:t>Read book: </a:t>
            </a:r>
            <a:r>
              <a:rPr lang="en-US" sz="3200" b="1" i="1" dirty="0">
                <a:solidFill>
                  <a:schemeClr val="bg1"/>
                </a:solidFill>
                <a:latin typeface="Calibri"/>
                <a:ea typeface="+mj-lt"/>
                <a:cs typeface="+mj-lt"/>
              </a:rPr>
              <a:t>Shapes of Australia </a:t>
            </a:r>
            <a:r>
              <a:rPr lang="en-US" sz="3200" b="1" dirty="0">
                <a:solidFill>
                  <a:schemeClr val="bg1"/>
                </a:solidFill>
                <a:latin typeface="Calibri"/>
                <a:ea typeface="+mj-lt"/>
                <a:cs typeface="+mj-lt"/>
              </a:rPr>
              <a:t>by Bronwyn Bancroft</a:t>
            </a:r>
          </a:p>
        </p:txBody>
      </p:sp>
      <p:pic>
        <p:nvPicPr>
          <p:cNvPr id="3" name="Picture 2" descr="A book cover with colorful patterns&#10;&#10;Description automatically generated">
            <a:extLst>
              <a:ext uri="{FF2B5EF4-FFF2-40B4-BE49-F238E27FC236}">
                <a16:creationId xmlns:a16="http://schemas.microsoft.com/office/drawing/2014/main" id="{3C11AEB7-97B0-3E27-EAAB-22F9BAF14345}"/>
              </a:ext>
            </a:extLst>
          </p:cNvPr>
          <p:cNvPicPr>
            <a:picLocks noChangeAspect="1"/>
          </p:cNvPicPr>
          <p:nvPr/>
        </p:nvPicPr>
        <p:blipFill rotWithShape="1">
          <a:blip r:embed="rId3">
            <a:extLst>
              <a:ext uri="{28A0092B-C50C-407E-A947-70E740481C1C}">
                <a14:useLocalDpi xmlns:a14="http://schemas.microsoft.com/office/drawing/2010/main" val="0"/>
              </a:ext>
            </a:extLst>
          </a:blip>
          <a:srcRect l="16770" r="17194"/>
          <a:stretch/>
        </p:blipFill>
        <p:spPr>
          <a:xfrm>
            <a:off x="4196863" y="1907640"/>
            <a:ext cx="3774830" cy="4662000"/>
          </a:xfrm>
          <a:prstGeom prst="rect">
            <a:avLst/>
          </a:prstGeom>
        </p:spPr>
      </p:pic>
    </p:spTree>
    <p:extLst>
      <p:ext uri="{BB962C8B-B14F-4D97-AF65-F5344CB8AC3E}">
        <p14:creationId xmlns:p14="http://schemas.microsoft.com/office/powerpoint/2010/main" val="2592928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EB92B-719E-A047-66F0-2436CBA230CB}"/>
              </a:ext>
            </a:extLst>
          </p:cNvPr>
          <p:cNvSpPr txBox="1">
            <a:spLocks/>
          </p:cNvSpPr>
          <p:nvPr/>
        </p:nvSpPr>
        <p:spPr>
          <a:xfrm>
            <a:off x="302935" y="2869253"/>
            <a:ext cx="3380260" cy="179083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chemeClr val="bg1"/>
                </a:solidFill>
                <a:latin typeface="Calibri"/>
                <a:ea typeface="+mj-lt"/>
                <a:cs typeface="+mj-lt"/>
              </a:rPr>
              <a:t>Artwork: </a:t>
            </a:r>
          </a:p>
          <a:p>
            <a:r>
              <a:rPr lang="en-US" sz="3200" i="1" dirty="0">
                <a:solidFill>
                  <a:schemeClr val="bg1"/>
                </a:solidFill>
                <a:latin typeface="Calibri"/>
                <a:ea typeface="+mj-lt"/>
                <a:cs typeface="+mj-lt"/>
              </a:rPr>
              <a:t>Healing Country </a:t>
            </a:r>
          </a:p>
          <a:p>
            <a:r>
              <a:rPr lang="en-US" sz="3200" dirty="0">
                <a:solidFill>
                  <a:schemeClr val="bg1"/>
                </a:solidFill>
                <a:latin typeface="Calibri"/>
                <a:ea typeface="+mj-lt"/>
                <a:cs typeface="+mj-lt"/>
              </a:rPr>
              <a:t>by Riki Salam</a:t>
            </a:r>
          </a:p>
          <a:p>
            <a:endParaRPr lang="en-US" sz="3200" i="1" dirty="0">
              <a:solidFill>
                <a:schemeClr val="bg1"/>
              </a:solidFill>
              <a:latin typeface="Calibri"/>
              <a:ea typeface="+mj-lt"/>
              <a:cs typeface="+mj-lt"/>
            </a:endParaRPr>
          </a:p>
        </p:txBody>
      </p:sp>
      <p:pic>
        <p:nvPicPr>
          <p:cNvPr id="3" name="Picture 2" descr="A colorful art piece with circles and dots&#10;&#10;Description automatically generated">
            <a:extLst>
              <a:ext uri="{FF2B5EF4-FFF2-40B4-BE49-F238E27FC236}">
                <a16:creationId xmlns:a16="http://schemas.microsoft.com/office/drawing/2014/main" id="{DA9D7EC7-6F00-5C63-4479-133810AE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439" y="596979"/>
            <a:ext cx="4209121" cy="5971561"/>
          </a:xfrm>
          <a:prstGeom prst="rect">
            <a:avLst/>
          </a:prstGeom>
        </p:spPr>
      </p:pic>
      <p:grpSp>
        <p:nvGrpSpPr>
          <p:cNvPr id="8" name="Group 7">
            <a:extLst>
              <a:ext uri="{FF2B5EF4-FFF2-40B4-BE49-F238E27FC236}">
                <a16:creationId xmlns:a16="http://schemas.microsoft.com/office/drawing/2014/main" id="{92EDE5A5-1F91-CFB3-AC8C-9527E088A562}"/>
              </a:ext>
            </a:extLst>
          </p:cNvPr>
          <p:cNvGrpSpPr/>
          <p:nvPr/>
        </p:nvGrpSpPr>
        <p:grpSpPr>
          <a:xfrm>
            <a:off x="8504121" y="2334593"/>
            <a:ext cx="3380260" cy="2609626"/>
            <a:chOff x="8504121" y="2334593"/>
            <a:chExt cx="3380260" cy="2609626"/>
          </a:xfrm>
        </p:grpSpPr>
        <p:sp>
          <p:nvSpPr>
            <p:cNvPr id="4" name="Title 1">
              <a:extLst>
                <a:ext uri="{FF2B5EF4-FFF2-40B4-BE49-F238E27FC236}">
                  <a16:creationId xmlns:a16="http://schemas.microsoft.com/office/drawing/2014/main" id="{5FC0C889-7C0B-67C2-330F-44004EFF72D9}"/>
                </a:ext>
              </a:extLst>
            </p:cNvPr>
            <p:cNvSpPr txBox="1">
              <a:spLocks/>
            </p:cNvSpPr>
            <p:nvPr/>
          </p:nvSpPr>
          <p:spPr>
            <a:xfrm>
              <a:off x="8504121" y="2339726"/>
              <a:ext cx="3380260" cy="26044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i="1" dirty="0">
                  <a:solidFill>
                    <a:schemeClr val="bg1"/>
                  </a:solidFill>
                  <a:latin typeface="Calibri"/>
                  <a:ea typeface="+mj-lt"/>
                  <a:cs typeface="+mj-lt"/>
                </a:rPr>
                <a:t>I see…</a:t>
              </a:r>
              <a:endParaRPr lang="en-US"/>
            </a:p>
            <a:p>
              <a:endParaRPr lang="en-US" sz="3200" i="1" dirty="0">
                <a:solidFill>
                  <a:schemeClr val="bg1"/>
                </a:solidFill>
                <a:latin typeface="Calibri"/>
                <a:ea typeface="+mj-lt"/>
                <a:cs typeface="+mj-lt"/>
              </a:endParaRPr>
            </a:p>
            <a:p>
              <a:r>
                <a:rPr lang="en-US" sz="3200" i="1" dirty="0">
                  <a:solidFill>
                    <a:schemeClr val="bg1"/>
                  </a:solidFill>
                  <a:latin typeface="Calibri"/>
                  <a:ea typeface="+mj-lt"/>
                  <a:cs typeface="+mj-lt"/>
                </a:rPr>
                <a:t>I think…</a:t>
              </a:r>
            </a:p>
            <a:p>
              <a:endParaRPr lang="en-US" sz="3200" i="1" dirty="0">
                <a:solidFill>
                  <a:schemeClr val="bg1"/>
                </a:solidFill>
                <a:latin typeface="Calibri"/>
                <a:ea typeface="+mj-lt"/>
                <a:cs typeface="+mj-lt"/>
              </a:endParaRPr>
            </a:p>
            <a:p>
              <a:r>
                <a:rPr lang="en-US" sz="3200" i="1" dirty="0">
                  <a:solidFill>
                    <a:schemeClr val="bg1"/>
                  </a:solidFill>
                  <a:latin typeface="Calibri"/>
                  <a:ea typeface="+mj-lt"/>
                  <a:cs typeface="+mj-lt"/>
                </a:rPr>
                <a:t>I feel…</a:t>
              </a:r>
              <a:endParaRPr lang="en-US" dirty="0">
                <a:solidFill>
                  <a:schemeClr val="bg1"/>
                </a:solidFill>
              </a:endParaRPr>
            </a:p>
          </p:txBody>
        </p:sp>
        <p:pic>
          <p:nvPicPr>
            <p:cNvPr id="5" name="Picture 4" descr="A white cloud on a black background&#10;&#10;Description automatically generated">
              <a:extLst>
                <a:ext uri="{FF2B5EF4-FFF2-40B4-BE49-F238E27FC236}">
                  <a16:creationId xmlns:a16="http://schemas.microsoft.com/office/drawing/2014/main" id="{44F51F38-550A-042E-BA10-0DAF12AE1ECE}"/>
                </a:ext>
              </a:extLst>
            </p:cNvPr>
            <p:cNvPicPr>
              <a:picLocks noChangeAspect="1"/>
            </p:cNvPicPr>
            <p:nvPr/>
          </p:nvPicPr>
          <p:blipFill>
            <a:blip r:embed="rId4"/>
            <a:stretch>
              <a:fillRect/>
            </a:stretch>
          </p:blipFill>
          <p:spPr>
            <a:xfrm>
              <a:off x="10052991" y="3198219"/>
              <a:ext cx="932966" cy="629458"/>
            </a:xfrm>
            <a:prstGeom prst="rect">
              <a:avLst/>
            </a:prstGeom>
          </p:spPr>
        </p:pic>
        <p:pic>
          <p:nvPicPr>
            <p:cNvPr id="6" name="Picture 5" descr="A white heart on a black background&#10;&#10;Description automatically generated">
              <a:extLst>
                <a:ext uri="{FF2B5EF4-FFF2-40B4-BE49-F238E27FC236}">
                  <a16:creationId xmlns:a16="http://schemas.microsoft.com/office/drawing/2014/main" id="{9AA6A6DC-E62D-4C0D-E0BD-6827AC149CED}"/>
                </a:ext>
              </a:extLst>
            </p:cNvPr>
            <p:cNvPicPr>
              <a:picLocks noChangeAspect="1"/>
            </p:cNvPicPr>
            <p:nvPr/>
          </p:nvPicPr>
          <p:blipFill>
            <a:blip r:embed="rId5"/>
            <a:stretch>
              <a:fillRect/>
            </a:stretch>
          </p:blipFill>
          <p:spPr>
            <a:xfrm>
              <a:off x="9938934" y="4223287"/>
              <a:ext cx="644472" cy="581187"/>
            </a:xfrm>
            <a:prstGeom prst="rect">
              <a:avLst/>
            </a:prstGeom>
          </p:spPr>
        </p:pic>
        <p:pic>
          <p:nvPicPr>
            <p:cNvPr id="7" name="Picture 6" descr="A white eye with black background&#10;&#10;Description automatically generated">
              <a:extLst>
                <a:ext uri="{FF2B5EF4-FFF2-40B4-BE49-F238E27FC236}">
                  <a16:creationId xmlns:a16="http://schemas.microsoft.com/office/drawing/2014/main" id="{76F971A3-041A-DF75-594D-5C9DDCAC4DBF}"/>
                </a:ext>
              </a:extLst>
            </p:cNvPr>
            <p:cNvPicPr>
              <a:picLocks noChangeAspect="1"/>
            </p:cNvPicPr>
            <p:nvPr/>
          </p:nvPicPr>
          <p:blipFill>
            <a:blip r:embed="rId6"/>
            <a:stretch>
              <a:fillRect/>
            </a:stretch>
          </p:blipFill>
          <p:spPr>
            <a:xfrm flipH="1">
              <a:off x="9882752" y="2334593"/>
              <a:ext cx="743920" cy="535660"/>
            </a:xfrm>
            <a:prstGeom prst="rect">
              <a:avLst/>
            </a:prstGeom>
          </p:spPr>
        </p:pic>
      </p:grpSp>
    </p:spTree>
    <p:extLst>
      <p:ext uri="{BB962C8B-B14F-4D97-AF65-F5344CB8AC3E}">
        <p14:creationId xmlns:p14="http://schemas.microsoft.com/office/powerpoint/2010/main" val="371566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B972322-E25F-DF67-A3D4-488FD4D91FE2}"/>
              </a:ext>
            </a:extLst>
          </p:cNvPr>
          <p:cNvSpPr txBox="1">
            <a:spLocks/>
          </p:cNvSpPr>
          <p:nvPr/>
        </p:nvSpPr>
        <p:spPr>
          <a:xfrm>
            <a:off x="744894" y="5703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dirty="0">
                <a:solidFill>
                  <a:schemeClr val="bg1"/>
                </a:solidFill>
                <a:latin typeface="+mn-lt"/>
              </a:rPr>
              <a:t>Acknowledgement</a:t>
            </a:r>
          </a:p>
        </p:txBody>
      </p:sp>
      <p:sp>
        <p:nvSpPr>
          <p:cNvPr id="14" name="Content Placeholder 2">
            <a:extLst>
              <a:ext uri="{FF2B5EF4-FFF2-40B4-BE49-F238E27FC236}">
                <a16:creationId xmlns:a16="http://schemas.microsoft.com/office/drawing/2014/main" id="{7A50F2EF-B09A-8B38-E721-FB88EA9DFC0E}"/>
              </a:ext>
            </a:extLst>
          </p:cNvPr>
          <p:cNvSpPr txBox="1">
            <a:spLocks/>
          </p:cNvSpPr>
          <p:nvPr/>
        </p:nvSpPr>
        <p:spPr>
          <a:xfrm>
            <a:off x="288767" y="1678703"/>
            <a:ext cx="5257192" cy="471602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AU">
              <a:solidFill>
                <a:schemeClr val="bg1"/>
              </a:solidFill>
            </a:endParaRPr>
          </a:p>
          <a:p>
            <a:pPr marL="0" indent="0">
              <a:buNone/>
            </a:pPr>
            <a:r>
              <a:rPr lang="en-AU">
                <a:solidFill>
                  <a:schemeClr val="bg1"/>
                </a:solidFill>
                <a:highlight>
                  <a:srgbClr val="000080"/>
                </a:highlight>
              </a:rPr>
              <a:t>[Name of school/class] </a:t>
            </a:r>
            <a:r>
              <a:rPr lang="en-US">
                <a:solidFill>
                  <a:schemeClr val="bg1"/>
                </a:solidFill>
              </a:rPr>
              <a:t>acknowledges Country, Custodians and Community of the lands on which we are on today </a:t>
            </a:r>
            <a:r>
              <a:rPr lang="en-US">
                <a:solidFill>
                  <a:schemeClr val="bg1"/>
                </a:solidFill>
                <a:highlight>
                  <a:srgbClr val="000080"/>
                </a:highlight>
              </a:rPr>
              <a:t>[insert name of land/ peoples]</a:t>
            </a:r>
            <a:r>
              <a:rPr lang="en-US">
                <a:solidFill>
                  <a:schemeClr val="bg1"/>
                </a:solidFill>
              </a:rPr>
              <a:t>.</a:t>
            </a:r>
            <a:endParaRPr lang="en-US">
              <a:solidFill>
                <a:schemeClr val="bg1"/>
              </a:solidFill>
              <a:highlight>
                <a:srgbClr val="000080"/>
              </a:highlight>
              <a:cs typeface="Calibri"/>
            </a:endParaRPr>
          </a:p>
          <a:p>
            <a:pPr marL="0" indent="0">
              <a:buNone/>
            </a:pPr>
            <a:r>
              <a:rPr lang="en-US">
                <a:solidFill>
                  <a:schemeClr val="bg1"/>
                </a:solidFill>
              </a:rPr>
              <a:t>We also pay our respects to Elders and to Stolen Generations survivors, of the Dreaming and of the here and now. </a:t>
            </a:r>
            <a:endParaRPr lang="en-US">
              <a:solidFill>
                <a:schemeClr val="bg1"/>
              </a:solidFill>
              <a:cs typeface="Calibri"/>
            </a:endParaRPr>
          </a:p>
          <a:p>
            <a:pPr marL="0" indent="0">
              <a:buNone/>
            </a:pPr>
            <a:r>
              <a:rPr lang="en-US">
                <a:solidFill>
                  <a:schemeClr val="bg1"/>
                </a:solidFill>
              </a:rPr>
              <a:t>We </a:t>
            </a:r>
            <a:r>
              <a:rPr lang="en-US" err="1">
                <a:solidFill>
                  <a:schemeClr val="bg1"/>
                </a:solidFill>
              </a:rPr>
              <a:t>recognise</a:t>
            </a:r>
            <a:r>
              <a:rPr lang="en-US">
                <a:solidFill>
                  <a:schemeClr val="bg1"/>
                </a:solidFill>
              </a:rPr>
              <a:t> the ongoing nature of trauma experiences for First Nations peoples and commit each day to survivor-led intergenerational healing.</a:t>
            </a:r>
            <a:endParaRPr lang="en-AU">
              <a:solidFill>
                <a:schemeClr val="bg1"/>
              </a:solidFill>
            </a:endParaRPr>
          </a:p>
        </p:txBody>
      </p:sp>
      <p:pic>
        <p:nvPicPr>
          <p:cNvPr id="15" name="Picture 2">
            <a:extLst>
              <a:ext uri="{FF2B5EF4-FFF2-40B4-BE49-F238E27FC236}">
                <a16:creationId xmlns:a16="http://schemas.microsoft.com/office/drawing/2014/main" id="{D49BAC63-EA7E-632E-8CF8-7F9F5A6AB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461" y="1135241"/>
            <a:ext cx="6018160" cy="458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9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41621-F45B-AFB5-9CCC-609313BA2F91}"/>
              </a:ext>
            </a:extLst>
          </p:cNvPr>
          <p:cNvSpPr txBox="1">
            <a:spLocks/>
          </p:cNvSpPr>
          <p:nvPr/>
        </p:nvSpPr>
        <p:spPr>
          <a:xfrm>
            <a:off x="100823" y="677065"/>
            <a:ext cx="11997846"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dirty="0">
                <a:solidFill>
                  <a:schemeClr val="bg1"/>
                </a:solidFill>
                <a:latin typeface="+mn-lt"/>
                <a:ea typeface="+mj-lt"/>
                <a:cs typeface="+mj-lt"/>
              </a:rPr>
              <a:t>Group task: Artwork elements</a:t>
            </a:r>
            <a:endParaRPr lang="en-AU" sz="3200" b="1" i="0" u="none" strike="noStrike" dirty="0">
              <a:solidFill>
                <a:schemeClr val="bg1"/>
              </a:solidFill>
              <a:effectLst/>
              <a:latin typeface="YouTube Sans"/>
            </a:endParaRPr>
          </a:p>
        </p:txBody>
      </p:sp>
      <p:pic>
        <p:nvPicPr>
          <p:cNvPr id="3" name="Picture 2" descr="A drawing of a tree&#10;&#10;Description automatically generated">
            <a:extLst>
              <a:ext uri="{FF2B5EF4-FFF2-40B4-BE49-F238E27FC236}">
                <a16:creationId xmlns:a16="http://schemas.microsoft.com/office/drawing/2014/main" id="{619B2611-4530-89DA-047F-14720EB7A413}"/>
              </a:ext>
            </a:extLst>
          </p:cNvPr>
          <p:cNvPicPr>
            <a:picLocks noChangeAspect="1"/>
          </p:cNvPicPr>
          <p:nvPr/>
        </p:nvPicPr>
        <p:blipFill rotWithShape="1">
          <a:blip r:embed="rId3">
            <a:extLst>
              <a:ext uri="{28A0092B-C50C-407E-A947-70E740481C1C}">
                <a14:useLocalDpi xmlns:a14="http://schemas.microsoft.com/office/drawing/2010/main" val="0"/>
              </a:ext>
            </a:extLst>
          </a:blip>
          <a:srcRect l="18331" t="2084" r="15536" b="17422"/>
          <a:stretch/>
        </p:blipFill>
        <p:spPr>
          <a:xfrm>
            <a:off x="7441468" y="1830871"/>
            <a:ext cx="2089921" cy="3785319"/>
          </a:xfrm>
          <a:prstGeom prst="rect">
            <a:avLst/>
          </a:prstGeom>
        </p:spPr>
      </p:pic>
      <p:pic>
        <p:nvPicPr>
          <p:cNvPr id="4" name="Picture 3" descr="A colorful art piece with circles and dots&#10;&#10;Description automatically generated">
            <a:extLst>
              <a:ext uri="{FF2B5EF4-FFF2-40B4-BE49-F238E27FC236}">
                <a16:creationId xmlns:a16="http://schemas.microsoft.com/office/drawing/2014/main" id="{218FE88A-689E-5E85-AE9B-6A758A74B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0769" y="1325943"/>
            <a:ext cx="3379933" cy="4795176"/>
          </a:xfrm>
          <a:prstGeom prst="rect">
            <a:avLst/>
          </a:prstGeom>
        </p:spPr>
      </p:pic>
      <p:sp>
        <p:nvSpPr>
          <p:cNvPr id="5" name="Right Arrow 20">
            <a:extLst>
              <a:ext uri="{FF2B5EF4-FFF2-40B4-BE49-F238E27FC236}">
                <a16:creationId xmlns:a16="http://schemas.microsoft.com/office/drawing/2014/main" id="{DFE77D75-F0EA-7C55-B9B2-B55B4D3EB2BF}"/>
              </a:ext>
            </a:extLst>
          </p:cNvPr>
          <p:cNvSpPr/>
          <p:nvPr/>
        </p:nvSpPr>
        <p:spPr>
          <a:xfrm>
            <a:off x="5673969" y="3141785"/>
            <a:ext cx="1500554" cy="541215"/>
          </a:xfrm>
          <a:prstGeom prst="rightArrow">
            <a:avLst/>
          </a:prstGeom>
          <a:solidFill>
            <a:srgbClr val="FFC000"/>
          </a:solidFill>
          <a:ln w="28575">
            <a:solidFill>
              <a:srgbClr val="8226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694412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B387-E5FE-076E-52F3-B18BF166D103}"/>
              </a:ext>
            </a:extLst>
          </p:cNvPr>
          <p:cNvSpPr txBox="1">
            <a:spLocks/>
          </p:cNvSpPr>
          <p:nvPr/>
        </p:nvSpPr>
        <p:spPr>
          <a:xfrm>
            <a:off x="100823" y="677065"/>
            <a:ext cx="11997846"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600" b="1" dirty="0">
                <a:solidFill>
                  <a:schemeClr val="bg1"/>
                </a:solidFill>
                <a:latin typeface="+mn-lt"/>
                <a:ea typeface="+mj-lt"/>
                <a:cs typeface="+mj-lt"/>
              </a:rPr>
              <a:t>Group task: Artwork elements</a:t>
            </a:r>
            <a:endParaRPr lang="en-AU" sz="3600" b="1" i="0" u="none" strike="noStrike" dirty="0">
              <a:solidFill>
                <a:schemeClr val="bg1"/>
              </a:solidFill>
              <a:effectLst/>
              <a:latin typeface="YouTube Sans"/>
            </a:endParaRPr>
          </a:p>
        </p:txBody>
      </p:sp>
      <p:pic>
        <p:nvPicPr>
          <p:cNvPr id="3" name="Picture 2" descr="A green and purple circle with white dots&#10;&#10;Description automatically generated">
            <a:extLst>
              <a:ext uri="{FF2B5EF4-FFF2-40B4-BE49-F238E27FC236}">
                <a16:creationId xmlns:a16="http://schemas.microsoft.com/office/drawing/2014/main" id="{3DBE4EEA-BBF3-438D-45C6-EA2FCD1B6BC6}"/>
              </a:ext>
            </a:extLst>
          </p:cNvPr>
          <p:cNvPicPr>
            <a:picLocks noChangeAspect="1"/>
          </p:cNvPicPr>
          <p:nvPr/>
        </p:nvPicPr>
        <p:blipFill rotWithShape="1">
          <a:blip r:embed="rId3">
            <a:extLst>
              <a:ext uri="{28A0092B-C50C-407E-A947-70E740481C1C}">
                <a14:useLocalDpi xmlns:a14="http://schemas.microsoft.com/office/drawing/2010/main" val="0"/>
              </a:ext>
            </a:extLst>
          </a:blip>
          <a:srcRect l="15846" t="7748" r="22307" b="50000"/>
          <a:stretch/>
        </p:blipFill>
        <p:spPr>
          <a:xfrm>
            <a:off x="8570088" y="1922625"/>
            <a:ext cx="2954766" cy="2735235"/>
          </a:xfrm>
          <a:prstGeom prst="rect">
            <a:avLst/>
          </a:prstGeom>
        </p:spPr>
      </p:pic>
      <p:pic>
        <p:nvPicPr>
          <p:cNvPr id="4" name="Picture 3" descr="A close-up of a design&#10;&#10;Description automatically generated">
            <a:extLst>
              <a:ext uri="{FF2B5EF4-FFF2-40B4-BE49-F238E27FC236}">
                <a16:creationId xmlns:a16="http://schemas.microsoft.com/office/drawing/2014/main" id="{CFA0DA6E-3F32-3F82-D55A-3CDAFAB68640}"/>
              </a:ext>
            </a:extLst>
          </p:cNvPr>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a:off x="2354825" y="5083760"/>
            <a:ext cx="7563731" cy="1231305"/>
          </a:xfrm>
          <a:prstGeom prst="rect">
            <a:avLst/>
          </a:prstGeom>
        </p:spPr>
      </p:pic>
      <p:pic>
        <p:nvPicPr>
          <p:cNvPr id="5" name="Picture 4" descr="A purple and white graphic with text&#10;&#10;Description automatically generated">
            <a:extLst>
              <a:ext uri="{FF2B5EF4-FFF2-40B4-BE49-F238E27FC236}">
                <a16:creationId xmlns:a16="http://schemas.microsoft.com/office/drawing/2014/main" id="{AE18F828-4B77-9D4A-1833-95B519B80785}"/>
              </a:ext>
            </a:extLst>
          </p:cNvPr>
          <p:cNvPicPr>
            <a:picLocks noChangeAspect="1"/>
          </p:cNvPicPr>
          <p:nvPr/>
        </p:nvPicPr>
        <p:blipFill rotWithShape="1">
          <a:blip r:embed="rId5">
            <a:extLst>
              <a:ext uri="{28A0092B-C50C-407E-A947-70E740481C1C}">
                <a14:useLocalDpi xmlns:a14="http://schemas.microsoft.com/office/drawing/2010/main" val="0"/>
              </a:ext>
            </a:extLst>
          </a:blip>
          <a:srcRect l="8437" t="7210" r="14741" b="37894"/>
          <a:stretch/>
        </p:blipFill>
        <p:spPr>
          <a:xfrm>
            <a:off x="4206864" y="1616882"/>
            <a:ext cx="3778272" cy="2735235"/>
          </a:xfrm>
          <a:prstGeom prst="rect">
            <a:avLst/>
          </a:prstGeom>
        </p:spPr>
      </p:pic>
      <p:pic>
        <p:nvPicPr>
          <p:cNvPr id="6" name="Picture 5" descr="A graphic of a tree&#10;&#10;Description automatically generated">
            <a:extLst>
              <a:ext uri="{FF2B5EF4-FFF2-40B4-BE49-F238E27FC236}">
                <a16:creationId xmlns:a16="http://schemas.microsoft.com/office/drawing/2014/main" id="{71C72C02-637F-73BE-22D2-D9C5F81C5B44}"/>
              </a:ext>
            </a:extLst>
          </p:cNvPr>
          <p:cNvPicPr>
            <a:picLocks noChangeAspect="1"/>
          </p:cNvPicPr>
          <p:nvPr/>
        </p:nvPicPr>
        <p:blipFill rotWithShape="1">
          <a:blip r:embed="rId6">
            <a:extLst>
              <a:ext uri="{28A0092B-C50C-407E-A947-70E740481C1C}">
                <a14:useLocalDpi xmlns:a14="http://schemas.microsoft.com/office/drawing/2010/main" val="0"/>
              </a:ext>
            </a:extLst>
          </a:blip>
          <a:srcRect l="7899" b="23716"/>
          <a:stretch/>
        </p:blipFill>
        <p:spPr>
          <a:xfrm>
            <a:off x="667146" y="1922625"/>
            <a:ext cx="2974504" cy="2735236"/>
          </a:xfrm>
          <a:prstGeom prst="rect">
            <a:avLst/>
          </a:prstGeom>
        </p:spPr>
      </p:pic>
    </p:spTree>
    <p:extLst>
      <p:ext uri="{BB962C8B-B14F-4D97-AF65-F5344CB8AC3E}">
        <p14:creationId xmlns:p14="http://schemas.microsoft.com/office/powerpoint/2010/main" val="3241078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art piece with circles and dots&#10;&#10;Description automatically generated">
            <a:extLst>
              <a:ext uri="{FF2B5EF4-FFF2-40B4-BE49-F238E27FC236}">
                <a16:creationId xmlns:a16="http://schemas.microsoft.com/office/drawing/2014/main" id="{DA9D7EC7-6F00-5C63-4479-133810AE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439" y="596979"/>
            <a:ext cx="4209121" cy="5971561"/>
          </a:xfrm>
          <a:prstGeom prst="rect">
            <a:avLst/>
          </a:prstGeom>
        </p:spPr>
      </p:pic>
      <p:sp>
        <p:nvSpPr>
          <p:cNvPr id="5" name="Title 1">
            <a:extLst>
              <a:ext uri="{FF2B5EF4-FFF2-40B4-BE49-F238E27FC236}">
                <a16:creationId xmlns:a16="http://schemas.microsoft.com/office/drawing/2014/main" id="{0201754D-5080-AAC0-0879-C75B8C6F69F2}"/>
              </a:ext>
            </a:extLst>
          </p:cNvPr>
          <p:cNvSpPr txBox="1">
            <a:spLocks/>
          </p:cNvSpPr>
          <p:nvPr/>
        </p:nvSpPr>
        <p:spPr>
          <a:xfrm>
            <a:off x="302935" y="2869253"/>
            <a:ext cx="3380260" cy="179083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chemeClr val="bg1"/>
                </a:solidFill>
                <a:latin typeface="Calibri"/>
                <a:ea typeface="+mj-lt"/>
                <a:cs typeface="+mj-lt"/>
              </a:rPr>
              <a:t>Artwork: </a:t>
            </a:r>
          </a:p>
          <a:p>
            <a:r>
              <a:rPr lang="en-US" sz="3200" i="1" dirty="0">
                <a:solidFill>
                  <a:schemeClr val="bg1"/>
                </a:solidFill>
                <a:latin typeface="Calibri"/>
                <a:ea typeface="+mj-lt"/>
                <a:cs typeface="+mj-lt"/>
              </a:rPr>
              <a:t>Healing Country </a:t>
            </a:r>
          </a:p>
          <a:p>
            <a:r>
              <a:rPr lang="en-US" sz="3200" dirty="0">
                <a:solidFill>
                  <a:schemeClr val="bg1"/>
                </a:solidFill>
                <a:latin typeface="Calibri"/>
                <a:ea typeface="+mj-lt"/>
                <a:cs typeface="+mj-lt"/>
              </a:rPr>
              <a:t>by Riki Salam</a:t>
            </a:r>
          </a:p>
          <a:p>
            <a:endParaRPr lang="en-US" sz="3200" i="1" dirty="0">
              <a:solidFill>
                <a:schemeClr val="bg1"/>
              </a:solidFill>
              <a:latin typeface="Calibri"/>
              <a:ea typeface="+mj-lt"/>
              <a:cs typeface="+mj-lt"/>
            </a:endParaRPr>
          </a:p>
        </p:txBody>
      </p:sp>
      <p:sp>
        <p:nvSpPr>
          <p:cNvPr id="7" name="Title 1">
            <a:extLst>
              <a:ext uri="{FF2B5EF4-FFF2-40B4-BE49-F238E27FC236}">
                <a16:creationId xmlns:a16="http://schemas.microsoft.com/office/drawing/2014/main" id="{888ECF11-C1F1-276F-23CF-BC67F88DDFF4}"/>
              </a:ext>
            </a:extLst>
          </p:cNvPr>
          <p:cNvSpPr txBox="1">
            <a:spLocks/>
          </p:cNvSpPr>
          <p:nvPr/>
        </p:nvSpPr>
        <p:spPr>
          <a:xfrm>
            <a:off x="8504121" y="2339726"/>
            <a:ext cx="3380260" cy="26044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i="1" dirty="0">
                <a:solidFill>
                  <a:schemeClr val="bg1"/>
                </a:solidFill>
                <a:latin typeface="Calibri"/>
                <a:ea typeface="+mj-lt"/>
                <a:cs typeface="+mj-lt"/>
              </a:rPr>
              <a:t>I see…</a:t>
            </a:r>
            <a:endParaRPr lang="en-US"/>
          </a:p>
          <a:p>
            <a:endParaRPr lang="en-US" sz="3200" i="1" dirty="0">
              <a:solidFill>
                <a:schemeClr val="bg1"/>
              </a:solidFill>
              <a:latin typeface="Calibri"/>
              <a:ea typeface="+mj-lt"/>
              <a:cs typeface="+mj-lt"/>
            </a:endParaRPr>
          </a:p>
          <a:p>
            <a:r>
              <a:rPr lang="en-US" sz="3200" i="1" dirty="0">
                <a:solidFill>
                  <a:schemeClr val="bg1"/>
                </a:solidFill>
                <a:latin typeface="Calibri"/>
                <a:ea typeface="+mj-lt"/>
                <a:cs typeface="+mj-lt"/>
              </a:rPr>
              <a:t>I think…</a:t>
            </a:r>
          </a:p>
          <a:p>
            <a:endParaRPr lang="en-US" sz="3200" i="1" dirty="0">
              <a:solidFill>
                <a:schemeClr val="bg1"/>
              </a:solidFill>
              <a:latin typeface="Calibri"/>
              <a:ea typeface="+mj-lt"/>
              <a:cs typeface="+mj-lt"/>
            </a:endParaRPr>
          </a:p>
          <a:p>
            <a:r>
              <a:rPr lang="en-US" sz="3200" i="1" dirty="0">
                <a:solidFill>
                  <a:schemeClr val="bg1"/>
                </a:solidFill>
                <a:latin typeface="Calibri"/>
                <a:ea typeface="+mj-lt"/>
                <a:cs typeface="+mj-lt"/>
              </a:rPr>
              <a:t>I feel…</a:t>
            </a:r>
            <a:endParaRPr lang="en-US" dirty="0">
              <a:solidFill>
                <a:schemeClr val="bg1"/>
              </a:solidFill>
            </a:endParaRPr>
          </a:p>
        </p:txBody>
      </p:sp>
      <p:pic>
        <p:nvPicPr>
          <p:cNvPr id="9" name="Picture 8" descr="A white cloud on a black background&#10;&#10;Description automatically generated">
            <a:extLst>
              <a:ext uri="{FF2B5EF4-FFF2-40B4-BE49-F238E27FC236}">
                <a16:creationId xmlns:a16="http://schemas.microsoft.com/office/drawing/2014/main" id="{7664C9DF-2DA1-08ED-41DC-8186AAB1B438}"/>
              </a:ext>
            </a:extLst>
          </p:cNvPr>
          <p:cNvPicPr>
            <a:picLocks noChangeAspect="1"/>
          </p:cNvPicPr>
          <p:nvPr/>
        </p:nvPicPr>
        <p:blipFill>
          <a:blip r:embed="rId4"/>
          <a:stretch>
            <a:fillRect/>
          </a:stretch>
        </p:blipFill>
        <p:spPr>
          <a:xfrm>
            <a:off x="10052991" y="3198219"/>
            <a:ext cx="932966" cy="629458"/>
          </a:xfrm>
          <a:prstGeom prst="rect">
            <a:avLst/>
          </a:prstGeom>
        </p:spPr>
      </p:pic>
      <p:pic>
        <p:nvPicPr>
          <p:cNvPr id="11" name="Picture 10" descr="A white heart on a black background&#10;&#10;Description automatically generated">
            <a:extLst>
              <a:ext uri="{FF2B5EF4-FFF2-40B4-BE49-F238E27FC236}">
                <a16:creationId xmlns:a16="http://schemas.microsoft.com/office/drawing/2014/main" id="{EA4FD092-4269-6190-F202-3C30885520D3}"/>
              </a:ext>
            </a:extLst>
          </p:cNvPr>
          <p:cNvPicPr>
            <a:picLocks noChangeAspect="1"/>
          </p:cNvPicPr>
          <p:nvPr/>
        </p:nvPicPr>
        <p:blipFill>
          <a:blip r:embed="rId5"/>
          <a:stretch>
            <a:fillRect/>
          </a:stretch>
        </p:blipFill>
        <p:spPr>
          <a:xfrm>
            <a:off x="9938934" y="4223287"/>
            <a:ext cx="644472" cy="581187"/>
          </a:xfrm>
          <a:prstGeom prst="rect">
            <a:avLst/>
          </a:prstGeom>
        </p:spPr>
      </p:pic>
      <p:pic>
        <p:nvPicPr>
          <p:cNvPr id="13" name="Picture 12" descr="A white eye with black background&#10;&#10;Description automatically generated">
            <a:extLst>
              <a:ext uri="{FF2B5EF4-FFF2-40B4-BE49-F238E27FC236}">
                <a16:creationId xmlns:a16="http://schemas.microsoft.com/office/drawing/2014/main" id="{92A8B581-9D38-5A76-1483-437E4948C8FA}"/>
              </a:ext>
            </a:extLst>
          </p:cNvPr>
          <p:cNvPicPr>
            <a:picLocks noChangeAspect="1"/>
          </p:cNvPicPr>
          <p:nvPr/>
        </p:nvPicPr>
        <p:blipFill>
          <a:blip r:embed="rId6"/>
          <a:stretch>
            <a:fillRect/>
          </a:stretch>
        </p:blipFill>
        <p:spPr>
          <a:xfrm flipH="1">
            <a:off x="9882752" y="2334593"/>
            <a:ext cx="743920" cy="535660"/>
          </a:xfrm>
          <a:prstGeom prst="rect">
            <a:avLst/>
          </a:prstGeom>
        </p:spPr>
      </p:pic>
    </p:spTree>
    <p:extLst>
      <p:ext uri="{BB962C8B-B14F-4D97-AF65-F5344CB8AC3E}">
        <p14:creationId xmlns:p14="http://schemas.microsoft.com/office/powerpoint/2010/main" val="2561714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5B1AC41-39D0-5419-2B51-7FDC2B419739}"/>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C8EA6232-E1CC-4221-C493-D40F449BBBA8}"/>
              </a:ext>
            </a:extLst>
          </p:cNvPr>
          <p:cNvPicPr>
            <a:picLocks noChangeAspect="1"/>
          </p:cNvPicPr>
          <p:nvPr/>
        </p:nvPicPr>
        <p:blipFill rotWithShape="1">
          <a:blip r:embed="rId4">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7" name="Picture 6" descr="Text&#10;&#10;Description automatically generated">
            <a:extLst>
              <a:ext uri="{FF2B5EF4-FFF2-40B4-BE49-F238E27FC236}">
                <a16:creationId xmlns:a16="http://schemas.microsoft.com/office/drawing/2014/main" id="{6E784699-554F-D3F9-6A82-3FEB28D09B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
        <p:nvSpPr>
          <p:cNvPr id="8" name="Title 1">
            <a:extLst>
              <a:ext uri="{FF2B5EF4-FFF2-40B4-BE49-F238E27FC236}">
                <a16:creationId xmlns:a16="http://schemas.microsoft.com/office/drawing/2014/main" id="{08D9B0A6-23D4-AF68-9E83-4E158038B3E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600" b="1" dirty="0">
                <a:solidFill>
                  <a:schemeClr val="bg1"/>
                </a:solidFill>
                <a:latin typeface="+mn-lt"/>
              </a:rPr>
              <a:t>Activity 4: </a:t>
            </a:r>
          </a:p>
          <a:p>
            <a:pPr algn="ctr"/>
            <a:r>
              <a:rPr lang="en-US" sz="3600" b="1" dirty="0">
                <a:solidFill>
                  <a:schemeClr val="bg1"/>
                </a:solidFill>
                <a:latin typeface="+mn-lt"/>
              </a:rPr>
              <a:t>Share and reflect on learning</a:t>
            </a:r>
            <a:endParaRPr lang="en-US" dirty="0">
              <a:solidFill>
                <a:schemeClr val="bg1"/>
              </a:solidFill>
            </a:endParaRPr>
          </a:p>
        </p:txBody>
      </p:sp>
    </p:spTree>
    <p:extLst>
      <p:ext uri="{BB962C8B-B14F-4D97-AF65-F5344CB8AC3E}">
        <p14:creationId xmlns:p14="http://schemas.microsoft.com/office/powerpoint/2010/main" val="3906843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F7FBA-56C1-096B-17C7-85E92451B17C}"/>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solidFill>
                  <a:schemeClr val="bg1"/>
                </a:solidFill>
                <a:latin typeface="Calibri"/>
                <a:ea typeface="+mj-lt"/>
                <a:cs typeface="+mj-lt"/>
              </a:rPr>
              <a:t>Read book: </a:t>
            </a:r>
            <a:r>
              <a:rPr lang="en-US" sz="3000" b="1" i="1" dirty="0">
                <a:solidFill>
                  <a:schemeClr val="bg1"/>
                </a:solidFill>
                <a:latin typeface="Calibri"/>
                <a:ea typeface="+mj-lt"/>
                <a:cs typeface="+mj-lt"/>
              </a:rPr>
              <a:t>Tell Me Why </a:t>
            </a:r>
            <a:r>
              <a:rPr lang="en-US" sz="3000" b="1" dirty="0">
                <a:solidFill>
                  <a:schemeClr val="bg1"/>
                </a:solidFill>
                <a:latin typeface="Calibri"/>
                <a:ea typeface="+mj-lt"/>
                <a:cs typeface="+mj-lt"/>
              </a:rPr>
              <a:t>by Robyn Templeton and Sarah Jackson</a:t>
            </a:r>
          </a:p>
        </p:txBody>
      </p:sp>
      <p:pic>
        <p:nvPicPr>
          <p:cNvPr id="3" name="Picture 2" descr="A book cover of a book&#10;&#10;Description automatically generated">
            <a:extLst>
              <a:ext uri="{FF2B5EF4-FFF2-40B4-BE49-F238E27FC236}">
                <a16:creationId xmlns:a16="http://schemas.microsoft.com/office/drawing/2014/main" id="{B7CFEB68-6428-B4EB-CD9E-EF3141DA5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007" y="1807371"/>
            <a:ext cx="6011985" cy="4761169"/>
          </a:xfrm>
          <a:prstGeom prst="rect">
            <a:avLst/>
          </a:prstGeom>
        </p:spPr>
      </p:pic>
    </p:spTree>
    <p:extLst>
      <p:ext uri="{BB962C8B-B14F-4D97-AF65-F5344CB8AC3E}">
        <p14:creationId xmlns:p14="http://schemas.microsoft.com/office/powerpoint/2010/main" val="2696526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B15AA-DBDA-8A99-F04B-837D9A85D668}"/>
              </a:ext>
            </a:extLst>
          </p:cNvPr>
          <p:cNvSpPr txBox="1">
            <a:spLocks/>
          </p:cNvSpPr>
          <p:nvPr/>
        </p:nvSpPr>
        <p:spPr>
          <a:xfrm>
            <a:off x="427777" y="969222"/>
            <a:ext cx="4404909"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latin typeface="Calibri"/>
                <a:ea typeface="+mj-lt"/>
                <a:cs typeface="+mj-lt"/>
              </a:rPr>
              <a:t>Postcard Writing</a:t>
            </a:r>
          </a:p>
        </p:txBody>
      </p:sp>
      <p:pic>
        <p:nvPicPr>
          <p:cNvPr id="4" name="Picture 3" descr="A white paper with black text&#10;&#10;Description automatically generated">
            <a:extLst>
              <a:ext uri="{FF2B5EF4-FFF2-40B4-BE49-F238E27FC236}">
                <a16:creationId xmlns:a16="http://schemas.microsoft.com/office/drawing/2014/main" id="{8BDAB736-AE64-1596-BE28-4E47005C5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188" y="840774"/>
            <a:ext cx="5354569" cy="5303451"/>
          </a:xfrm>
          <a:prstGeom prst="rect">
            <a:avLst/>
          </a:prstGeom>
        </p:spPr>
      </p:pic>
      <p:pic>
        <p:nvPicPr>
          <p:cNvPr id="6" name="Picture 5" descr="A colorful art piece with circles and dots&#10;&#10;Description automatically generated">
            <a:extLst>
              <a:ext uri="{FF2B5EF4-FFF2-40B4-BE49-F238E27FC236}">
                <a16:creationId xmlns:a16="http://schemas.microsoft.com/office/drawing/2014/main" id="{B995080D-1C11-E703-F413-82E8773DF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60000">
            <a:off x="2015405" y="1901419"/>
            <a:ext cx="2943427" cy="4176341"/>
          </a:xfrm>
          <a:prstGeom prst="rect">
            <a:avLst/>
          </a:prstGeom>
        </p:spPr>
      </p:pic>
    </p:spTree>
    <p:extLst>
      <p:ext uri="{BB962C8B-B14F-4D97-AF65-F5344CB8AC3E}">
        <p14:creationId xmlns:p14="http://schemas.microsoft.com/office/powerpoint/2010/main" val="143553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3DCC4FBA-FDA6-149A-D953-1412365CEE2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10849FEF-701E-6758-3B65-281A893BCAF9}"/>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Conclusion:</a:t>
            </a:r>
          </a:p>
          <a:p>
            <a:pPr algn="ctr"/>
            <a:r>
              <a:rPr lang="en-US" sz="5000" b="1" dirty="0">
                <a:solidFill>
                  <a:schemeClr val="bg1"/>
                </a:solidFill>
                <a:latin typeface="Calibri"/>
                <a:ea typeface="+mj-lt"/>
                <a:cs typeface="+mj-lt"/>
              </a:rPr>
              <a:t>Share your postcards</a:t>
            </a:r>
          </a:p>
        </p:txBody>
      </p:sp>
    </p:spTree>
    <p:extLst>
      <p:ext uri="{BB962C8B-B14F-4D97-AF65-F5344CB8AC3E}">
        <p14:creationId xmlns:p14="http://schemas.microsoft.com/office/powerpoint/2010/main" val="4069012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FD0E87-B6EB-8EF0-1455-AA8B1A39F5DC}"/>
              </a:ext>
            </a:extLst>
          </p:cNvPr>
          <p:cNvSpPr txBox="1"/>
          <p:nvPr/>
        </p:nvSpPr>
        <p:spPr>
          <a:xfrm>
            <a:off x="7424534" y="717433"/>
            <a:ext cx="4303643" cy="954107"/>
          </a:xfrm>
          <a:prstGeom prst="rect">
            <a:avLst/>
          </a:prstGeom>
          <a:noFill/>
        </p:spPr>
        <p:txBody>
          <a:bodyPr wrap="square">
            <a:spAutoFit/>
          </a:bodyPr>
          <a:lstStyle/>
          <a:p>
            <a:pPr algn="ctr"/>
            <a:r>
              <a:rPr lang="en-AU" sz="2800" b="1">
                <a:solidFill>
                  <a:schemeClr val="bg1"/>
                </a:solidFill>
              </a:rPr>
              <a:t>Contact The Healing Foundation</a:t>
            </a:r>
          </a:p>
        </p:txBody>
      </p:sp>
      <p:pic>
        <p:nvPicPr>
          <p:cNvPr id="8" name="Picture 7">
            <a:extLst>
              <a:ext uri="{FF2B5EF4-FFF2-40B4-BE49-F238E27FC236}">
                <a16:creationId xmlns:a16="http://schemas.microsoft.com/office/drawing/2014/main" id="{A185D994-8503-D5CD-0379-B2E688EC44B1}"/>
              </a:ext>
            </a:extLst>
          </p:cNvPr>
          <p:cNvPicPr>
            <a:picLocks noChangeAspect="1"/>
          </p:cNvPicPr>
          <p:nvPr/>
        </p:nvPicPr>
        <p:blipFill rotWithShape="1">
          <a:blip r:embed="rId3">
            <a:extLst>
              <a:ext uri="{28A0092B-C50C-407E-A947-70E740481C1C}">
                <a14:useLocalDpi xmlns:a14="http://schemas.microsoft.com/office/drawing/2010/main" val="0"/>
              </a:ext>
            </a:extLst>
          </a:blip>
          <a:srcRect l="11238" r="72460"/>
          <a:stretch/>
        </p:blipFill>
        <p:spPr>
          <a:xfrm>
            <a:off x="7700584" y="2224279"/>
            <a:ext cx="740300" cy="4541252"/>
          </a:xfrm>
          <a:prstGeom prst="rect">
            <a:avLst/>
          </a:prstGeom>
        </p:spPr>
      </p:pic>
      <p:sp>
        <p:nvSpPr>
          <p:cNvPr id="9" name="TextBox 8">
            <a:extLst>
              <a:ext uri="{FF2B5EF4-FFF2-40B4-BE49-F238E27FC236}">
                <a16:creationId xmlns:a16="http://schemas.microsoft.com/office/drawing/2014/main" id="{7680D97C-4460-625C-86C0-070F81D7E26C}"/>
              </a:ext>
            </a:extLst>
          </p:cNvPr>
          <p:cNvSpPr txBox="1"/>
          <p:nvPr/>
        </p:nvSpPr>
        <p:spPr>
          <a:xfrm>
            <a:off x="8458561" y="2316747"/>
            <a:ext cx="2645687"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HealingFoundation</a:t>
            </a:r>
            <a:endParaRPr lang="en-US" sz="1900" b="1">
              <a:solidFill>
                <a:schemeClr val="bg1"/>
              </a:solidFill>
            </a:endParaRPr>
          </a:p>
        </p:txBody>
      </p:sp>
      <p:sp>
        <p:nvSpPr>
          <p:cNvPr id="11" name="TextBox 10">
            <a:extLst>
              <a:ext uri="{FF2B5EF4-FFF2-40B4-BE49-F238E27FC236}">
                <a16:creationId xmlns:a16="http://schemas.microsoft.com/office/drawing/2014/main" id="{186FD6DB-3EAB-91ED-1288-081120C7C278}"/>
              </a:ext>
            </a:extLst>
          </p:cNvPr>
          <p:cNvSpPr txBox="1"/>
          <p:nvPr/>
        </p:nvSpPr>
        <p:spPr>
          <a:xfrm>
            <a:off x="8487642" y="2963747"/>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3" name="TextBox 12">
            <a:extLst>
              <a:ext uri="{FF2B5EF4-FFF2-40B4-BE49-F238E27FC236}">
                <a16:creationId xmlns:a16="http://schemas.microsoft.com/office/drawing/2014/main" id="{8D08C4DF-2AFF-0917-7A1C-47EFDB9BC308}"/>
              </a:ext>
            </a:extLst>
          </p:cNvPr>
          <p:cNvSpPr txBox="1"/>
          <p:nvPr/>
        </p:nvSpPr>
        <p:spPr>
          <a:xfrm>
            <a:off x="8487642" y="3579182"/>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4" name="TextBox 13">
            <a:extLst>
              <a:ext uri="{FF2B5EF4-FFF2-40B4-BE49-F238E27FC236}">
                <a16:creationId xmlns:a16="http://schemas.microsoft.com/office/drawing/2014/main" id="{FFEB826F-021D-70C5-0996-8717C9F79812}"/>
              </a:ext>
            </a:extLst>
          </p:cNvPr>
          <p:cNvSpPr txBox="1"/>
          <p:nvPr/>
        </p:nvSpPr>
        <p:spPr>
          <a:xfrm>
            <a:off x="8487642" y="4211575"/>
            <a:ext cx="3657600" cy="384721"/>
          </a:xfrm>
          <a:prstGeom prst="rect">
            <a:avLst/>
          </a:prstGeom>
          <a:noFill/>
        </p:spPr>
        <p:txBody>
          <a:bodyPr wrap="square" rtlCol="0">
            <a:spAutoFit/>
          </a:bodyPr>
          <a:lstStyle/>
          <a:p>
            <a:r>
              <a:rPr lang="en-US" sz="1900" b="1">
                <a:solidFill>
                  <a:schemeClr val="bg1"/>
                </a:solidFill>
              </a:rPr>
              <a:t>www.healingfoundation.org.au</a:t>
            </a:r>
          </a:p>
        </p:txBody>
      </p:sp>
      <p:sp>
        <p:nvSpPr>
          <p:cNvPr id="15" name="TextBox 14">
            <a:extLst>
              <a:ext uri="{FF2B5EF4-FFF2-40B4-BE49-F238E27FC236}">
                <a16:creationId xmlns:a16="http://schemas.microsoft.com/office/drawing/2014/main" id="{459943A2-0360-2D59-8FB7-A5CC679E46F7}"/>
              </a:ext>
            </a:extLst>
          </p:cNvPr>
          <p:cNvSpPr txBox="1"/>
          <p:nvPr/>
        </p:nvSpPr>
        <p:spPr>
          <a:xfrm>
            <a:off x="8458561" y="4796163"/>
            <a:ext cx="3657600" cy="384721"/>
          </a:xfrm>
          <a:prstGeom prst="rect">
            <a:avLst/>
          </a:prstGeom>
          <a:noFill/>
        </p:spPr>
        <p:txBody>
          <a:bodyPr wrap="square" rtlCol="0">
            <a:spAutoFit/>
          </a:bodyPr>
          <a:lstStyle/>
          <a:p>
            <a:r>
              <a:rPr lang="en-US" sz="1900" b="1">
                <a:solidFill>
                  <a:schemeClr val="bg1"/>
                </a:solidFill>
              </a:rPr>
              <a:t>Healing Foundation</a:t>
            </a:r>
          </a:p>
        </p:txBody>
      </p:sp>
      <p:pic>
        <p:nvPicPr>
          <p:cNvPr id="5" name="Picture 4" descr="A group of people in a heart shape&#10;&#10;Description automatically generated">
            <a:extLst>
              <a:ext uri="{FF2B5EF4-FFF2-40B4-BE49-F238E27FC236}">
                <a16:creationId xmlns:a16="http://schemas.microsoft.com/office/drawing/2014/main" id="{82CF3535-B601-92D9-10DF-10258934A284}"/>
              </a:ext>
            </a:extLst>
          </p:cNvPr>
          <p:cNvPicPr>
            <a:picLocks noChangeAspect="1"/>
          </p:cNvPicPr>
          <p:nvPr/>
        </p:nvPicPr>
        <p:blipFill rotWithShape="1">
          <a:blip r:embed="rId4"/>
          <a:srcRect t="195" r="-205" b="-195"/>
          <a:stretch/>
        </p:blipFill>
        <p:spPr>
          <a:xfrm>
            <a:off x="5347" y="5323"/>
            <a:ext cx="6566578" cy="6887467"/>
          </a:xfrm>
          <a:prstGeom prst="rect">
            <a:avLst/>
          </a:prstGeom>
        </p:spPr>
      </p:pic>
    </p:spTree>
    <p:extLst>
      <p:ext uri="{BB962C8B-B14F-4D97-AF65-F5344CB8AC3E}">
        <p14:creationId xmlns:p14="http://schemas.microsoft.com/office/powerpoint/2010/main" val="370741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525F5B9-8593-EEAA-F5E4-2CE07BF18483}"/>
              </a:ext>
            </a:extLst>
          </p:cNvPr>
          <p:cNvSpPr txBox="1">
            <a:spLocks/>
          </p:cNvSpPr>
          <p:nvPr/>
        </p:nvSpPr>
        <p:spPr>
          <a:xfrm>
            <a:off x="1437058" y="1032290"/>
            <a:ext cx="9587371"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cs typeface="Calibri"/>
              </a:rPr>
              <a:t>Aboriginal and</a:t>
            </a:r>
            <a:r>
              <a:rPr lang="en-US" dirty="0">
                <a:solidFill>
                  <a:schemeClr val="bg1"/>
                </a:solidFill>
              </a:rPr>
              <a:t> Torres Strait Islander students and teachers should be aware that these resources may contain the names, images, and voices of deceased persons.</a:t>
            </a:r>
            <a:r>
              <a:rPr lang="en-US" b="1" dirty="0">
                <a:solidFill>
                  <a:schemeClr val="bg1"/>
                </a:solidFill>
              </a:rPr>
              <a:t> </a:t>
            </a:r>
            <a:endParaRPr lang="en-US" b="1" i="0" dirty="0">
              <a:solidFill>
                <a:schemeClr val="bg1"/>
              </a:solidFill>
              <a:effectLst/>
              <a:cs typeface="Calibri"/>
            </a:endParaRPr>
          </a:p>
        </p:txBody>
      </p:sp>
    </p:spTree>
    <p:extLst>
      <p:ext uri="{BB962C8B-B14F-4D97-AF65-F5344CB8AC3E}">
        <p14:creationId xmlns:p14="http://schemas.microsoft.com/office/powerpoint/2010/main" val="3437915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mn-lt"/>
              </a:rPr>
              <a:t>Care and safety</a:t>
            </a:r>
            <a:endParaRPr lang="en-AU" sz="5000" b="1">
              <a:solidFill>
                <a:schemeClr val="bg1"/>
              </a:solidFill>
              <a:latin typeface="+mn-lt"/>
            </a:endParaRPr>
          </a:p>
        </p:txBody>
      </p:sp>
      <p:grpSp>
        <p:nvGrpSpPr>
          <p:cNvPr id="6" name="Group 5">
            <a:extLst>
              <a:ext uri="{FF2B5EF4-FFF2-40B4-BE49-F238E27FC236}">
                <a16:creationId xmlns:a16="http://schemas.microsoft.com/office/drawing/2014/main" id="{B388F3D1-8D93-BD7C-B9D1-644EA283C099}"/>
              </a:ext>
            </a:extLst>
          </p:cNvPr>
          <p:cNvGrpSpPr/>
          <p:nvPr/>
        </p:nvGrpSpPr>
        <p:grpSpPr>
          <a:xfrm>
            <a:off x="-59717" y="3941853"/>
            <a:ext cx="12746258" cy="2690663"/>
            <a:chOff x="-59717" y="3941853"/>
            <a:chExt cx="12746258" cy="2690663"/>
          </a:xfrm>
        </p:grpSpPr>
        <p:pic>
          <p:nvPicPr>
            <p:cNvPr id="2" name="Picture 1" descr="A group of people holding hands&#10;&#10;Description automatically generated">
              <a:extLst>
                <a:ext uri="{FF2B5EF4-FFF2-40B4-BE49-F238E27FC236}">
                  <a16:creationId xmlns:a16="http://schemas.microsoft.com/office/drawing/2014/main" id="{189FDD73-4473-A2A0-965B-ED67BC26F302}"/>
                </a:ext>
              </a:extLst>
            </p:cNvPr>
            <p:cNvPicPr>
              <a:picLocks noChangeAspect="1"/>
            </p:cNvPicPr>
            <p:nvPr/>
          </p:nvPicPr>
          <p:blipFill rotWithShape="1">
            <a:blip r:embed="rId3"/>
            <a:srcRect t="59574" r="18947"/>
            <a:stretch/>
          </p:blipFill>
          <p:spPr>
            <a:xfrm>
              <a:off x="-59717" y="3986932"/>
              <a:ext cx="8578230" cy="2435343"/>
            </a:xfrm>
            <a:prstGeom prst="rect">
              <a:avLst/>
            </a:prstGeom>
          </p:spPr>
        </p:pic>
        <p:pic>
          <p:nvPicPr>
            <p:cNvPr id="3" name="Picture 2" descr="A person holding a cigarette next to a couple of people&#10;&#10;Description automatically generated">
              <a:extLst>
                <a:ext uri="{FF2B5EF4-FFF2-40B4-BE49-F238E27FC236}">
                  <a16:creationId xmlns:a16="http://schemas.microsoft.com/office/drawing/2014/main" id="{1B2D8A3F-E9E5-36CE-73A7-A80EAF139F78}"/>
                </a:ext>
              </a:extLst>
            </p:cNvPr>
            <p:cNvPicPr>
              <a:picLocks noChangeAspect="1"/>
            </p:cNvPicPr>
            <p:nvPr/>
          </p:nvPicPr>
          <p:blipFill rotWithShape="1">
            <a:blip r:embed="rId4"/>
            <a:srcRect t="55140" r="49215"/>
            <a:stretch/>
          </p:blipFill>
          <p:spPr>
            <a:xfrm>
              <a:off x="7354000" y="3941853"/>
              <a:ext cx="5332541" cy="2690663"/>
            </a:xfrm>
            <a:prstGeom prst="rect">
              <a:avLst/>
            </a:prstGeom>
          </p:spPr>
        </p:pic>
      </p:grpSp>
      <p:pic>
        <p:nvPicPr>
          <p:cNvPr id="7" name="Picture 6" descr="A hand holding a heart&#10;&#10;Description automatically generated">
            <a:extLst>
              <a:ext uri="{FF2B5EF4-FFF2-40B4-BE49-F238E27FC236}">
                <a16:creationId xmlns:a16="http://schemas.microsoft.com/office/drawing/2014/main" id="{94D7173F-541D-D4BB-197A-464344C679B1}"/>
              </a:ext>
            </a:extLst>
          </p:cNvPr>
          <p:cNvPicPr>
            <a:picLocks noChangeAspect="1"/>
          </p:cNvPicPr>
          <p:nvPr/>
        </p:nvPicPr>
        <p:blipFill rotWithShape="1">
          <a:blip r:embed="rId5"/>
          <a:srcRect t="360" r="40838" b="926"/>
          <a:stretch/>
        </p:blipFill>
        <p:spPr>
          <a:xfrm>
            <a:off x="4853796" y="2059221"/>
            <a:ext cx="2313056" cy="2170185"/>
          </a:xfrm>
          <a:prstGeom prst="rect">
            <a:avLst/>
          </a:prstGeom>
        </p:spPr>
      </p:pic>
    </p:spTree>
    <p:extLst>
      <p:ext uri="{BB962C8B-B14F-4D97-AF65-F5344CB8AC3E}">
        <p14:creationId xmlns:p14="http://schemas.microsoft.com/office/powerpoint/2010/main" val="621215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808A4F-22A7-A6B3-FF7A-510A263C26B2}"/>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b="1">
                <a:solidFill>
                  <a:schemeClr val="bg1"/>
                </a:solidFill>
                <a:latin typeface="+mn-lt"/>
              </a:rPr>
              <a:t>Overview: this </a:t>
            </a:r>
            <a:r>
              <a:rPr lang="en-AU" sz="3600" b="1">
                <a:solidFill>
                  <a:schemeClr val="bg1"/>
                </a:solidFill>
                <a:highlight>
                  <a:srgbClr val="000080"/>
                </a:highlight>
                <a:latin typeface="+mn-lt"/>
              </a:rPr>
              <a:t>week’s</a:t>
            </a:r>
            <a:r>
              <a:rPr lang="en-AU" sz="3600" b="1">
                <a:solidFill>
                  <a:schemeClr val="bg1"/>
                </a:solidFill>
                <a:latin typeface="+mn-lt"/>
              </a:rPr>
              <a:t> activities</a:t>
            </a:r>
          </a:p>
        </p:txBody>
      </p:sp>
      <p:sp>
        <p:nvSpPr>
          <p:cNvPr id="2" name="Content Placeholder 2">
            <a:extLst>
              <a:ext uri="{FF2B5EF4-FFF2-40B4-BE49-F238E27FC236}">
                <a16:creationId xmlns:a16="http://schemas.microsoft.com/office/drawing/2014/main" id="{E35BF03A-64DA-E35D-BD4E-2C6DCAB93EC2}"/>
              </a:ext>
            </a:extLst>
          </p:cNvPr>
          <p:cNvSpPr txBox="1">
            <a:spLocks/>
          </p:cNvSpPr>
          <p:nvPr/>
        </p:nvSpPr>
        <p:spPr>
          <a:xfrm>
            <a:off x="637888" y="1594436"/>
            <a:ext cx="10916224" cy="483255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AU" sz="1700" b="1" dirty="0">
                <a:solidFill>
                  <a:srgbClr val="FFFFFF"/>
                </a:solidFill>
              </a:rPr>
              <a:t>ACTIVITY 1: LITERATURE INTRODUCTION AND COMPARE AND CONTRAST ACTIVITY (30–40 MINUTES)</a:t>
            </a:r>
            <a:br>
              <a:rPr lang="en-AU" sz="1700" b="1" dirty="0">
                <a:solidFill>
                  <a:srgbClr val="FFFFFF"/>
                </a:solidFill>
              </a:rPr>
            </a:br>
            <a:r>
              <a:rPr lang="en-AU" sz="1700" dirty="0">
                <a:solidFill>
                  <a:srgbClr val="FFFFFF"/>
                </a:solidFill>
              </a:rPr>
              <a:t>Teacher leads students in a guided reading session. Students compare and contrast elements of the story and complete a Venn diagram. </a:t>
            </a:r>
            <a:endParaRPr lang="en-US" sz="1700">
              <a:solidFill>
                <a:srgbClr val="FFFFFF"/>
              </a:solidFill>
              <a:cs typeface="Calibri"/>
            </a:endParaRPr>
          </a:p>
          <a:p>
            <a:pPr marL="0" indent="0">
              <a:lnSpc>
                <a:spcPct val="90000"/>
              </a:lnSpc>
              <a:spcBef>
                <a:spcPts val="1000"/>
              </a:spcBef>
              <a:buNone/>
            </a:pPr>
            <a:endParaRPr lang="en-AU" sz="1700" dirty="0">
              <a:solidFill>
                <a:srgbClr val="FFFFFF"/>
              </a:solidFill>
              <a:cs typeface="Calibri"/>
            </a:endParaRPr>
          </a:p>
          <a:p>
            <a:r>
              <a:rPr lang="en-AU" sz="1700" b="1" dirty="0">
                <a:solidFill>
                  <a:srgbClr val="FFFFFF"/>
                </a:solidFill>
              </a:rPr>
              <a:t>ACTIVITY 2: VIDEO RESPONSE (30–40 MINUTES)</a:t>
            </a:r>
            <a:br>
              <a:rPr lang="en-AU" sz="1700" b="1" dirty="0">
                <a:solidFill>
                  <a:srgbClr val="FFFFFF"/>
                </a:solidFill>
                <a:cs typeface="Calibri"/>
              </a:rPr>
            </a:br>
            <a:r>
              <a:rPr lang="en-AU" sz="1700" dirty="0">
                <a:solidFill>
                  <a:schemeClr val="bg1"/>
                </a:solidFill>
                <a:cs typeface="+mn-lt"/>
              </a:rPr>
              <a:t>Students view and respond to an animation. Students reflect on what they have heard by drawing a picture of a</a:t>
            </a:r>
            <a:r>
              <a:rPr lang="en-AU" sz="1700" dirty="0">
                <a:solidFill>
                  <a:schemeClr val="bg1"/>
                </a:solidFill>
                <a:ea typeface="+mn-lt"/>
                <a:cs typeface="+mn-lt"/>
              </a:rPr>
              <a:t> part of the story that resonated with them and writing a letter to The Healing Foundation.</a:t>
            </a:r>
            <a:endParaRPr lang="en-US" dirty="0">
              <a:solidFill>
                <a:schemeClr val="bg1"/>
              </a:solidFill>
              <a:ea typeface="Calibri" panose="020F0502020204030204"/>
              <a:cs typeface="Calibri" panose="020F0502020204030204"/>
            </a:endParaRPr>
          </a:p>
          <a:p>
            <a:pPr marL="0" indent="0">
              <a:lnSpc>
                <a:spcPct val="90000"/>
              </a:lnSpc>
              <a:spcBef>
                <a:spcPts val="1000"/>
              </a:spcBef>
              <a:buNone/>
            </a:pPr>
            <a:endParaRPr lang="en-AU" sz="1700" dirty="0">
              <a:solidFill>
                <a:srgbClr val="FFFFFF"/>
              </a:solidFill>
              <a:cs typeface="Calibri"/>
            </a:endParaRPr>
          </a:p>
          <a:p>
            <a:pPr>
              <a:lnSpc>
                <a:spcPct val="90000"/>
              </a:lnSpc>
              <a:spcBef>
                <a:spcPts val="1000"/>
              </a:spcBef>
            </a:pPr>
            <a:r>
              <a:rPr lang="en-AU" sz="1700" b="1" dirty="0">
                <a:solidFill>
                  <a:srgbClr val="FFFFFF"/>
                </a:solidFill>
              </a:rPr>
              <a:t>ACTIVITY 3: ARTWORK RESPONSE (30–40 MINUTES)</a:t>
            </a:r>
            <a:br>
              <a:rPr lang="en-AU" sz="1700" b="1" dirty="0">
                <a:solidFill>
                  <a:srgbClr val="FFFFFF"/>
                </a:solidFill>
                <a:cs typeface="Calibri"/>
              </a:rPr>
            </a:br>
            <a:r>
              <a:rPr lang="en-AU" sz="1700" dirty="0">
                <a:solidFill>
                  <a:srgbClr val="FFFFFF"/>
                </a:solidFill>
              </a:rPr>
              <a:t>Students work in groups to view and respond closely to the artwork Healing Country by Riki Salam.</a:t>
            </a:r>
            <a:endParaRPr lang="en-US" sz="1700" dirty="0">
              <a:solidFill>
                <a:srgbClr val="FFFFFF"/>
              </a:solidFill>
              <a:cs typeface="Calibri"/>
            </a:endParaRPr>
          </a:p>
          <a:p>
            <a:pPr marL="0" indent="0">
              <a:lnSpc>
                <a:spcPct val="90000"/>
              </a:lnSpc>
              <a:spcBef>
                <a:spcPts val="1000"/>
              </a:spcBef>
              <a:buNone/>
            </a:pPr>
            <a:endParaRPr lang="en-AU" sz="1700" dirty="0">
              <a:solidFill>
                <a:srgbClr val="FFFFFF"/>
              </a:solidFill>
              <a:cs typeface="Calibri"/>
            </a:endParaRPr>
          </a:p>
          <a:p>
            <a:pPr>
              <a:lnSpc>
                <a:spcPct val="90000"/>
              </a:lnSpc>
              <a:spcBef>
                <a:spcPts val="1000"/>
              </a:spcBef>
            </a:pPr>
            <a:r>
              <a:rPr lang="en-AU" sz="1700" b="1" dirty="0">
                <a:solidFill>
                  <a:srgbClr val="FFFFFF"/>
                </a:solidFill>
              </a:rPr>
              <a:t>ACTIVITY 4: SHARE AND REFLECT ON LEARNING (30–40 MINUTES)</a:t>
            </a:r>
            <a:br>
              <a:rPr lang="en-AU" sz="1700" b="1" dirty="0">
                <a:solidFill>
                  <a:srgbClr val="FFFFFF"/>
                </a:solidFill>
              </a:rPr>
            </a:br>
            <a:r>
              <a:rPr lang="en-AU" sz="1700" dirty="0">
                <a:solidFill>
                  <a:srgbClr val="FFFFFF"/>
                </a:solidFill>
              </a:rPr>
              <a:t>Students reflect on what they have learnt, share preferences for one of the books read during the week and consider future learning by writing a postcard they can send or take home.</a:t>
            </a:r>
            <a:endParaRPr lang="en-AU" sz="1700" dirty="0"/>
          </a:p>
          <a:p>
            <a:pPr marL="0" indent="0">
              <a:buNone/>
            </a:pPr>
            <a:endParaRPr lang="en-AU" b="1" dirty="0">
              <a:solidFill>
                <a:srgbClr val="FFFFFF"/>
              </a:solidFill>
            </a:endParaRPr>
          </a:p>
        </p:txBody>
      </p:sp>
    </p:spTree>
    <p:extLst>
      <p:ext uri="{BB962C8B-B14F-4D97-AF65-F5344CB8AC3E}">
        <p14:creationId xmlns:p14="http://schemas.microsoft.com/office/powerpoint/2010/main" val="3474476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itle 1">
            <a:extLst>
              <a:ext uri="{FF2B5EF4-FFF2-40B4-BE49-F238E27FC236}">
                <a16:creationId xmlns:a16="http://schemas.microsoft.com/office/drawing/2014/main" id="{A5011680-F8AE-5CC8-AFB7-DD7FA5D51C80}"/>
              </a:ext>
            </a:extLst>
          </p:cNvPr>
          <p:cNvSpPr txBox="1">
            <a:spLocks/>
          </p:cNvSpPr>
          <p:nvPr/>
        </p:nvSpPr>
        <p:spPr>
          <a:xfrm>
            <a:off x="4220873" y="3233155"/>
            <a:ext cx="7424282" cy="253488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4400" b="1" dirty="0">
                <a:solidFill>
                  <a:schemeClr val="bg1"/>
                </a:solidFill>
                <a:latin typeface="+mn-lt"/>
              </a:rPr>
              <a:t>Activity 1: </a:t>
            </a:r>
            <a:br>
              <a:rPr lang="en-US" sz="4400" b="1" dirty="0">
                <a:solidFill>
                  <a:schemeClr val="bg1"/>
                </a:solidFill>
                <a:latin typeface="+mn-lt"/>
              </a:rPr>
            </a:br>
            <a:r>
              <a:rPr lang="en-US" sz="4400" b="1" dirty="0">
                <a:solidFill>
                  <a:schemeClr val="bg1"/>
                </a:solidFill>
                <a:latin typeface="+mn-lt"/>
              </a:rPr>
              <a:t>Literature Introduction</a:t>
            </a:r>
            <a:r>
              <a:rPr lang="en-US" sz="4400" b="1" dirty="0">
                <a:solidFill>
                  <a:schemeClr val="bg1"/>
                </a:solidFill>
              </a:rPr>
              <a:t> and Compare and Contrast Activity</a:t>
            </a:r>
            <a:endParaRPr lang="en-US" sz="4400" b="1" dirty="0">
              <a:solidFill>
                <a:schemeClr val="bg1"/>
              </a:solidFill>
              <a:latin typeface="Calibri"/>
              <a:cs typeface="Calibri"/>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14D29980-C641-889F-61C4-DCB30E704B80}"/>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20644" t="14389" r="20379" b="25532"/>
          <a:stretch/>
        </p:blipFill>
        <p:spPr>
          <a:xfrm>
            <a:off x="841073" y="2738458"/>
            <a:ext cx="3441377" cy="3505589"/>
          </a:xfrm>
          <a:prstGeom prst="rect">
            <a:avLst/>
          </a:prstGeom>
        </p:spPr>
      </p:pic>
      <p:pic>
        <p:nvPicPr>
          <p:cNvPr id="2" name="Picture 1" descr="A book cover with a child&amp;#39;s face&#10;&#10;Description automatically generated">
            <a:extLst>
              <a:ext uri="{FF2B5EF4-FFF2-40B4-BE49-F238E27FC236}">
                <a16:creationId xmlns:a16="http://schemas.microsoft.com/office/drawing/2014/main" id="{76ED6FC2-B81F-0F32-EDD7-89DC393E7633}"/>
              </a:ext>
            </a:extLst>
          </p:cNvPr>
          <p:cNvPicPr>
            <a:picLocks noChangeAspect="1"/>
          </p:cNvPicPr>
          <p:nvPr/>
        </p:nvPicPr>
        <p:blipFill>
          <a:blip r:embed="rId4"/>
          <a:stretch>
            <a:fillRect/>
          </a:stretch>
        </p:blipFill>
        <p:spPr>
          <a:xfrm>
            <a:off x="1176338" y="461963"/>
            <a:ext cx="3755231" cy="3755231"/>
          </a:xfrm>
          <a:prstGeom prst="rect">
            <a:avLst/>
          </a:prstGeom>
        </p:spPr>
      </p:pic>
    </p:spTree>
    <p:extLst>
      <p:ext uri="{BB962C8B-B14F-4D97-AF65-F5344CB8AC3E}">
        <p14:creationId xmlns:p14="http://schemas.microsoft.com/office/powerpoint/2010/main" val="4100747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934299" y="2178065"/>
            <a:ext cx="10515600" cy="21728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000" b="1" dirty="0">
              <a:solidFill>
                <a:schemeClr val="bg1"/>
              </a:solidFill>
              <a:latin typeface="Calibri"/>
              <a:ea typeface="+mj-lt"/>
              <a:cs typeface="+mj-lt"/>
            </a:endParaRPr>
          </a:p>
        </p:txBody>
      </p:sp>
      <p:pic>
        <p:nvPicPr>
          <p:cNvPr id="2" name="Picture 1" descr="A red black and yellow flag&#10;&#10;Description automatically generated">
            <a:extLst>
              <a:ext uri="{FF2B5EF4-FFF2-40B4-BE49-F238E27FC236}">
                <a16:creationId xmlns:a16="http://schemas.microsoft.com/office/drawing/2014/main" id="{A1A1B035-E301-AD75-6EE7-A8D95355DAF0}"/>
              </a:ext>
            </a:extLst>
          </p:cNvPr>
          <p:cNvPicPr>
            <a:picLocks noChangeAspect="1"/>
          </p:cNvPicPr>
          <p:nvPr/>
        </p:nvPicPr>
        <p:blipFill>
          <a:blip r:embed="rId3"/>
          <a:stretch>
            <a:fillRect/>
          </a:stretch>
        </p:blipFill>
        <p:spPr>
          <a:xfrm>
            <a:off x="842929" y="3810594"/>
            <a:ext cx="3218069" cy="2170004"/>
          </a:xfrm>
          <a:prstGeom prst="rect">
            <a:avLst/>
          </a:prstGeom>
        </p:spPr>
      </p:pic>
      <p:sp>
        <p:nvSpPr>
          <p:cNvPr id="3" name="Title 1">
            <a:extLst>
              <a:ext uri="{FF2B5EF4-FFF2-40B4-BE49-F238E27FC236}">
                <a16:creationId xmlns:a16="http://schemas.microsoft.com/office/drawing/2014/main" id="{D779B81F-A1DF-BD2D-EB40-98405F199186}"/>
              </a:ext>
            </a:extLst>
          </p:cNvPr>
          <p:cNvSpPr txBox="1">
            <a:spLocks/>
          </p:cNvSpPr>
          <p:nvPr/>
        </p:nvSpPr>
        <p:spPr>
          <a:xfrm>
            <a:off x="838200" y="1791170"/>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What do you know?</a:t>
            </a:r>
            <a:endParaRPr lang="en-US" dirty="0">
              <a:solidFill>
                <a:schemeClr val="bg1"/>
              </a:solidFill>
            </a:endParaRPr>
          </a:p>
        </p:txBody>
      </p:sp>
      <p:pic>
        <p:nvPicPr>
          <p:cNvPr id="4" name="Picture 3" descr="A blue and green rectangle with a white logo and a star with Torres Strait Islands in the background&#10;&#10;Description automatically generated">
            <a:extLst>
              <a:ext uri="{FF2B5EF4-FFF2-40B4-BE49-F238E27FC236}">
                <a16:creationId xmlns:a16="http://schemas.microsoft.com/office/drawing/2014/main" id="{15BAF2A5-1AEC-7298-AB0E-13D939B3EECA}"/>
              </a:ext>
            </a:extLst>
          </p:cNvPr>
          <p:cNvPicPr>
            <a:picLocks noChangeAspect="1"/>
          </p:cNvPicPr>
          <p:nvPr/>
        </p:nvPicPr>
        <p:blipFill>
          <a:blip r:embed="rId4"/>
          <a:stretch>
            <a:fillRect/>
          </a:stretch>
        </p:blipFill>
        <p:spPr>
          <a:xfrm>
            <a:off x="8089119" y="3814684"/>
            <a:ext cx="3251199" cy="2168491"/>
          </a:xfrm>
          <a:prstGeom prst="rect">
            <a:avLst/>
          </a:prstGeom>
        </p:spPr>
      </p:pic>
    </p:spTree>
    <p:extLst>
      <p:ext uri="{BB962C8B-B14F-4D97-AF65-F5344CB8AC3E}">
        <p14:creationId xmlns:p14="http://schemas.microsoft.com/office/powerpoint/2010/main" val="2637980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4E6AAE-57C0-BEE0-A133-34A8D313FEF1}"/>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Calibri"/>
                <a:ea typeface="+mj-lt"/>
                <a:cs typeface="+mj-lt"/>
              </a:rPr>
              <a:t>Read book: </a:t>
            </a:r>
            <a:r>
              <a:rPr lang="en-US" sz="2800" b="1" i="1" dirty="0">
                <a:solidFill>
                  <a:schemeClr val="bg1"/>
                </a:solidFill>
                <a:latin typeface="Calibri"/>
                <a:ea typeface="+mj-lt"/>
                <a:cs typeface="+mj-lt"/>
              </a:rPr>
              <a:t>Sorry Day </a:t>
            </a:r>
            <a:r>
              <a:rPr lang="en-US" sz="2800" b="1" dirty="0">
                <a:solidFill>
                  <a:schemeClr val="bg1"/>
                </a:solidFill>
                <a:latin typeface="Calibri"/>
                <a:ea typeface="+mj-lt"/>
                <a:cs typeface="+mj-lt"/>
              </a:rPr>
              <a:t>by Coral Vass and Dub Leffler</a:t>
            </a:r>
          </a:p>
        </p:txBody>
      </p:sp>
      <p:pic>
        <p:nvPicPr>
          <p:cNvPr id="5" name="Picture 4" descr="A book cover with a child&amp;#39;s face&#10;&#10;Description automatically generated">
            <a:extLst>
              <a:ext uri="{FF2B5EF4-FFF2-40B4-BE49-F238E27FC236}">
                <a16:creationId xmlns:a16="http://schemas.microsoft.com/office/drawing/2014/main" id="{1603DED6-38C5-60F5-B602-78CE8850D46B}"/>
              </a:ext>
            </a:extLst>
          </p:cNvPr>
          <p:cNvPicPr>
            <a:picLocks noChangeAspect="1"/>
          </p:cNvPicPr>
          <p:nvPr/>
        </p:nvPicPr>
        <p:blipFill>
          <a:blip r:embed="rId3"/>
          <a:stretch>
            <a:fillRect/>
          </a:stretch>
        </p:blipFill>
        <p:spPr>
          <a:xfrm>
            <a:off x="3815898" y="1683843"/>
            <a:ext cx="4560203" cy="4560203"/>
          </a:xfrm>
          <a:prstGeom prst="rect">
            <a:avLst/>
          </a:prstGeom>
        </p:spPr>
      </p:pic>
    </p:spTree>
    <p:extLst>
      <p:ext uri="{BB962C8B-B14F-4D97-AF65-F5344CB8AC3E}">
        <p14:creationId xmlns:p14="http://schemas.microsoft.com/office/powerpoint/2010/main" val="4128525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DFF8-46AE-CF85-4967-3A36576C9D35}"/>
              </a:ext>
            </a:extLst>
          </p:cNvPr>
          <p:cNvSpPr txBox="1">
            <a:spLocks/>
          </p:cNvSpPr>
          <p:nvPr/>
        </p:nvSpPr>
        <p:spPr>
          <a:xfrm>
            <a:off x="793726" y="944699"/>
            <a:ext cx="10515600" cy="64887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a:ea typeface="+mj-lt"/>
                <a:cs typeface="+mj-lt"/>
              </a:rPr>
              <a:t>Compare and Contrast</a:t>
            </a:r>
          </a:p>
        </p:txBody>
      </p:sp>
      <p:sp>
        <p:nvSpPr>
          <p:cNvPr id="3" name="Content Placeholder 2">
            <a:extLst>
              <a:ext uri="{FF2B5EF4-FFF2-40B4-BE49-F238E27FC236}">
                <a16:creationId xmlns:a16="http://schemas.microsoft.com/office/drawing/2014/main" id="{DB5D9305-2E53-BA1D-7F8D-8393503C8A25}"/>
              </a:ext>
            </a:extLst>
          </p:cNvPr>
          <p:cNvSpPr txBox="1">
            <a:spLocks/>
          </p:cNvSpPr>
          <p:nvPr/>
        </p:nvSpPr>
        <p:spPr>
          <a:xfrm>
            <a:off x="1075938" y="2165880"/>
            <a:ext cx="9951175" cy="350586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AU" sz="3600" dirty="0">
                <a:solidFill>
                  <a:srgbClr val="FFFFFF"/>
                </a:solidFill>
                <a:effectLst/>
              </a:rPr>
              <a:t>When you </a:t>
            </a:r>
            <a:r>
              <a:rPr lang="en-AU" sz="3600" b="1" dirty="0">
                <a:solidFill>
                  <a:srgbClr val="FFFFFF"/>
                </a:solidFill>
              </a:rPr>
              <a:t>c</a:t>
            </a:r>
            <a:r>
              <a:rPr lang="en-AU" sz="3600" b="1" dirty="0">
                <a:solidFill>
                  <a:srgbClr val="FFFFFF"/>
                </a:solidFill>
                <a:effectLst/>
              </a:rPr>
              <a:t>ompare</a:t>
            </a:r>
            <a:r>
              <a:rPr lang="en-AU" sz="3600" dirty="0">
                <a:solidFill>
                  <a:srgbClr val="FFFFFF"/>
                </a:solidFill>
                <a:effectLst/>
              </a:rPr>
              <a:t> something, you are telling how they are similar or alike.</a:t>
            </a:r>
          </a:p>
          <a:p>
            <a:pPr marL="0" indent="0">
              <a:buNone/>
            </a:pPr>
            <a:endParaRPr lang="en-AU" sz="3600" dirty="0">
              <a:solidFill>
                <a:srgbClr val="FFFFFF"/>
              </a:solidFill>
            </a:endParaRPr>
          </a:p>
          <a:p>
            <a:pPr marL="0" indent="0">
              <a:buNone/>
            </a:pPr>
            <a:r>
              <a:rPr lang="en-AU" sz="3600" dirty="0">
                <a:solidFill>
                  <a:srgbClr val="FFFFFF"/>
                </a:solidFill>
              </a:rPr>
              <a:t>When you </a:t>
            </a:r>
            <a:r>
              <a:rPr lang="en-AU" sz="3600" b="1" dirty="0">
                <a:solidFill>
                  <a:srgbClr val="FFFFFF"/>
                </a:solidFill>
              </a:rPr>
              <a:t>contrast</a:t>
            </a:r>
            <a:r>
              <a:rPr lang="en-AU" sz="3600" dirty="0">
                <a:solidFill>
                  <a:srgbClr val="FFFFFF"/>
                </a:solidFill>
              </a:rPr>
              <a:t> something, you are telling how they are different.</a:t>
            </a:r>
          </a:p>
        </p:txBody>
      </p:sp>
    </p:spTree>
    <p:extLst>
      <p:ext uri="{BB962C8B-B14F-4D97-AF65-F5344CB8AC3E}">
        <p14:creationId xmlns:p14="http://schemas.microsoft.com/office/powerpoint/2010/main" val="2825526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00ba082-b551-4439-b300-d315d81957cf">
      <Terms xmlns="http://schemas.microsoft.com/office/infopath/2007/PartnerControls"/>
    </lcf76f155ced4ddcb4097134ff3c332f>
    <TaxCatchAll xmlns="4934b604-4342-4a65-b864-b0cb2f8a6819" xsi:nil="true"/>
    <SharedWithUsers xmlns="4934b604-4342-4a65-b864-b0cb2f8a6819">
      <UserInfo>
        <DisplayName>Decommissioned_Stan Tatipata</DisplayName>
        <AccountId>18</AccountId>
        <AccountType/>
      </UserInfo>
      <UserInfo>
        <DisplayName>Decommissioned_Pamela Smithers</DisplayName>
        <AccountId>27</AccountId>
        <AccountType/>
      </UserInfo>
      <UserInfo>
        <DisplayName>Shen'e Clemments</DisplayName>
        <AccountId>19</AccountId>
        <AccountType/>
      </UserInfo>
      <UserInfo>
        <DisplayName>Royden Fagan</DisplayName>
        <AccountId>15</AccountId>
        <AccountType/>
      </UserInfo>
      <UserInfo>
        <DisplayName>Katherine Hollis</DisplayName>
        <AccountId>24</AccountId>
        <AccountType/>
      </UserInfo>
      <UserInfo>
        <DisplayName>Sonia Boyd</DisplayName>
        <AccountId>32</AccountId>
        <AccountType/>
      </UserInfo>
      <UserInfo>
        <DisplayName>Dr. Gemmia Burden</DisplayName>
        <AccountId>484</AccountId>
        <AccountType/>
      </UserInfo>
      <UserInfo>
        <DisplayName>Georgina Lawson</DisplayName>
        <AccountId>25</AccountId>
        <AccountType/>
      </UserInfo>
      <UserInfo>
        <DisplayName>Stu Harris</DisplayName>
        <AccountId>487</AccountId>
        <AccountType/>
      </UserInfo>
      <UserInfo>
        <DisplayName>Carly Pettiona</DisplayName>
        <AccountId>446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D7CB24EE55D947A052CE5881D976C9" ma:contentTypeVersion="14" ma:contentTypeDescription="Create a new document." ma:contentTypeScope="" ma:versionID="6a826ad334aa591049b8baecaa627354">
  <xsd:schema xmlns:xsd="http://www.w3.org/2001/XMLSchema" xmlns:xs="http://www.w3.org/2001/XMLSchema" xmlns:p="http://schemas.microsoft.com/office/2006/metadata/properties" xmlns:ns2="500ba082-b551-4439-b300-d315d81957cf" xmlns:ns3="4934b604-4342-4a65-b864-b0cb2f8a6819" targetNamespace="http://schemas.microsoft.com/office/2006/metadata/properties" ma:root="true" ma:fieldsID="9a957d92d79175793f9efcfcface30d0" ns2:_="" ns3:_="">
    <xsd:import namespace="500ba082-b551-4439-b300-d315d81957cf"/>
    <xsd:import namespace="4934b604-4342-4a65-b864-b0cb2f8a681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0ba082-b551-4439-b300-d315d8195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a64d6b-6157-4739-89ae-5cf4c7cb401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34b604-4342-4a65-b864-b0cb2f8a68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129f87e-e9cf-42b5-8a36-4d67328e9933}" ma:internalName="TaxCatchAll" ma:showField="CatchAllData" ma:web="4934b604-4342-4a65-b864-b0cb2f8a68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F17963-4BAD-4017-9412-F7AF0AA106A3}">
  <ds:schemaRefs>
    <ds:schemaRef ds:uri="4934b604-4342-4a65-b864-b0cb2f8a6819"/>
    <ds:schemaRef ds:uri="500ba082-b551-4439-b300-d315d81957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2742247-D15C-4FF3-8F7B-FD5E1108DF07}">
  <ds:schemaRefs>
    <ds:schemaRef ds:uri="http://schemas.microsoft.com/sharepoint/v3/contenttype/forms"/>
  </ds:schemaRefs>
</ds:datastoreItem>
</file>

<file path=customXml/itemProps3.xml><?xml version="1.0" encoding="utf-8"?>
<ds:datastoreItem xmlns:ds="http://schemas.openxmlformats.org/officeDocument/2006/customXml" ds:itemID="{A4538255-134B-4A12-96AD-51AAC83A08F8}">
  <ds:schemaRefs>
    <ds:schemaRef ds:uri="4934b604-4342-4a65-b864-b0cb2f8a6819"/>
    <ds:schemaRef ds:uri="500ba082-b551-4439-b300-d315d81957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23</TotalTime>
  <Words>3238</Words>
  <Application>Microsoft Office PowerPoint</Application>
  <PresentationFormat>Widescreen</PresentationFormat>
  <Paragraphs>370</Paragraphs>
  <Slides>27</Slides>
  <Notes>27</Notes>
  <HiddenSlides>0</HiddenSlides>
  <MMClips>5</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Smithers</dc:creator>
  <cp:lastModifiedBy>Frank Winters</cp:lastModifiedBy>
  <cp:revision>844</cp:revision>
  <dcterms:created xsi:type="dcterms:W3CDTF">2020-08-21T06:33:07Z</dcterms:created>
  <dcterms:modified xsi:type="dcterms:W3CDTF">2023-10-03T20:06:44Z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0x010100D3D7CB24EE55D947A052CE5881D976C9</vt:lpwstr>
  </property>
  <property fmtid="{D5CDD505-2E9C-101B-9397-08002B2CF9AE}" pid="3" name="MediaServiceImageTags">
    <vt:lpwstr/>
  </property>
</Properties>
</file>