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341" r:id="rId5"/>
    <p:sldId id="342" r:id="rId6"/>
    <p:sldId id="460" r:id="rId7"/>
    <p:sldId id="479" r:id="rId8"/>
    <p:sldId id="346" r:id="rId9"/>
    <p:sldId id="461" r:id="rId10"/>
    <p:sldId id="463" r:id="rId11"/>
    <p:sldId id="355" r:id="rId12"/>
    <p:sldId id="426" r:id="rId13"/>
    <p:sldId id="464" r:id="rId14"/>
    <p:sldId id="392" r:id="rId15"/>
    <p:sldId id="362" r:id="rId16"/>
    <p:sldId id="480" r:id="rId17"/>
    <p:sldId id="466" r:id="rId18"/>
    <p:sldId id="467" r:id="rId19"/>
    <p:sldId id="468" r:id="rId20"/>
    <p:sldId id="481" r:id="rId21"/>
    <p:sldId id="470" r:id="rId22"/>
    <p:sldId id="471" r:id="rId23"/>
    <p:sldId id="472" r:id="rId24"/>
    <p:sldId id="473" r:id="rId25"/>
    <p:sldId id="474" r:id="rId26"/>
    <p:sldId id="452" r:id="rId27"/>
    <p:sldId id="482" r:id="rId28"/>
    <p:sldId id="483" r:id="rId29"/>
    <p:sldId id="484" r:id="rId30"/>
    <p:sldId id="478" r:id="rId31"/>
    <p:sldId id="3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267B"/>
    <a:srgbClr val="44ABAA"/>
    <a:srgbClr val="FFFFFF"/>
    <a:srgbClr val="7B2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8B926C-F749-3350-67FA-FE5C5CE2417E}" v="1" dt="2023-10-03T20:06:57.834"/>
    <p1510:client id="{A1DD0FA0-5BF9-47EF-ABF8-ED1BBC2784CA}" v="5" dt="2023-10-03T20:19:15.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Hollis" userId="S::katherine.hollis@healingfoundation.org.au::584ac953-2656-4ddf-8317-38fdc1ed40f9" providerId="AD" clId="Web-{488B926C-F749-3350-67FA-FE5C5CE2417E}"/>
    <pc:docChg chg="modSld">
      <pc:chgData name="Katherine Hollis" userId="S::katherine.hollis@healingfoundation.org.au::584ac953-2656-4ddf-8317-38fdc1ed40f9" providerId="AD" clId="Web-{488B926C-F749-3350-67FA-FE5C5CE2417E}" dt="2023-10-03T20:10:11.231" v="21"/>
      <pc:docMkLst>
        <pc:docMk/>
      </pc:docMkLst>
      <pc:sldChg chg="modNotes">
        <pc:chgData name="Katherine Hollis" userId="S::katherine.hollis@healingfoundation.org.au::584ac953-2656-4ddf-8317-38fdc1ed40f9" providerId="AD" clId="Web-{488B926C-F749-3350-67FA-FE5C5CE2417E}" dt="2023-10-03T20:06:56.912" v="8"/>
        <pc:sldMkLst>
          <pc:docMk/>
          <pc:sldMk cId="333888625" sldId="471"/>
        </pc:sldMkLst>
      </pc:sldChg>
      <pc:sldChg chg="modNotes">
        <pc:chgData name="Katherine Hollis" userId="S::katherine.hollis@healingfoundation.org.au::584ac953-2656-4ddf-8317-38fdc1ed40f9" providerId="AD" clId="Web-{488B926C-F749-3350-67FA-FE5C5CE2417E}" dt="2023-10-03T20:10:11.231" v="21"/>
        <pc:sldMkLst>
          <pc:docMk/>
          <pc:sldMk cId="674173158" sldId="473"/>
        </pc:sldMkLst>
      </pc:sldChg>
    </pc:docChg>
  </pc:docChgLst>
  <pc:docChgLst>
    <pc:chgData name="Katherine Hollis" userId="584ac953-2656-4ddf-8317-38fdc1ed40f9" providerId="ADAL" clId="{A1DD0FA0-5BF9-47EF-ABF8-ED1BBC2784CA}"/>
    <pc:docChg chg="undo custSel modSld">
      <pc:chgData name="Katherine Hollis" userId="584ac953-2656-4ddf-8317-38fdc1ed40f9" providerId="ADAL" clId="{A1DD0FA0-5BF9-47EF-ABF8-ED1BBC2784CA}" dt="2023-10-03T20:19:15.717" v="22" actId="14100"/>
      <pc:docMkLst>
        <pc:docMk/>
      </pc:docMkLst>
      <pc:sldChg chg="addSp modSp mod">
        <pc:chgData name="Katherine Hollis" userId="584ac953-2656-4ddf-8317-38fdc1ed40f9" providerId="ADAL" clId="{A1DD0FA0-5BF9-47EF-ABF8-ED1BBC2784CA}" dt="2023-10-03T20:19:15.717" v="22" actId="14100"/>
        <pc:sldMkLst>
          <pc:docMk/>
          <pc:sldMk cId="674173158" sldId="473"/>
        </pc:sldMkLst>
        <pc:picChg chg="add mod">
          <ac:chgData name="Katherine Hollis" userId="584ac953-2656-4ddf-8317-38fdc1ed40f9" providerId="ADAL" clId="{A1DD0FA0-5BF9-47EF-ABF8-ED1BBC2784CA}" dt="2023-10-03T20:16:09.796" v="18" actId="1076"/>
          <ac:picMkLst>
            <pc:docMk/>
            <pc:sldMk cId="674173158" sldId="473"/>
            <ac:picMk id="4" creationId="{864D3B42-7608-0553-911D-143CFFB3E267}"/>
          </ac:picMkLst>
        </pc:picChg>
        <pc:picChg chg="add mod">
          <ac:chgData name="Katherine Hollis" userId="584ac953-2656-4ddf-8317-38fdc1ed40f9" providerId="ADAL" clId="{A1DD0FA0-5BF9-47EF-ABF8-ED1BBC2784CA}" dt="2023-10-03T20:19:15.717" v="22" actId="14100"/>
          <ac:picMkLst>
            <pc:docMk/>
            <pc:sldMk cId="674173158" sldId="473"/>
            <ac:picMk id="6" creationId="{FF7DE3DA-08F1-1782-9868-E3EF098A4449}"/>
          </ac:picMkLst>
        </pc:picChg>
        <pc:picChg chg="add mod">
          <ac:chgData name="Katherine Hollis" userId="584ac953-2656-4ddf-8317-38fdc1ed40f9" providerId="ADAL" clId="{A1DD0FA0-5BF9-47EF-ABF8-ED1BBC2784CA}" dt="2023-10-03T20:15:05.791" v="13" actId="1076"/>
          <ac:picMkLst>
            <pc:docMk/>
            <pc:sldMk cId="674173158" sldId="473"/>
            <ac:picMk id="8" creationId="{24884D83-CC0D-44C7-731C-0E9791AF8B3C}"/>
          </ac:picMkLst>
        </pc:picChg>
        <pc:picChg chg="add mod">
          <ac:chgData name="Katherine Hollis" userId="584ac953-2656-4ddf-8317-38fdc1ed40f9" providerId="ADAL" clId="{A1DD0FA0-5BF9-47EF-ABF8-ED1BBC2784CA}" dt="2023-10-03T20:14:58.017" v="12" actId="1076"/>
          <ac:picMkLst>
            <pc:docMk/>
            <pc:sldMk cId="674173158" sldId="473"/>
            <ac:picMk id="10" creationId="{CD1685FC-8777-8F2B-D6E8-3AEDF9782744}"/>
          </ac:picMkLst>
        </pc:picChg>
        <pc:picChg chg="add mod">
          <ac:chgData name="Katherine Hollis" userId="584ac953-2656-4ddf-8317-38fdc1ed40f9" providerId="ADAL" clId="{A1DD0FA0-5BF9-47EF-ABF8-ED1BBC2784CA}" dt="2023-10-03T20:14:51.991" v="11" actId="1076"/>
          <ac:picMkLst>
            <pc:docMk/>
            <pc:sldMk cId="674173158" sldId="473"/>
            <ac:picMk id="12" creationId="{67C2F494-754F-8A50-8AC6-2D4B7AEEB10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B4F30-115A-4514-BCC7-BDBBD1B62FC6}" type="datetimeFigureOut">
              <a:rPr lang="en-AU" smtClean="0"/>
              <a:t>3/10/2023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9F427-FC02-4E29-B27A-E11F9C680BCA}" type="slidenum">
              <a:rPr lang="en-AU" smtClean="0"/>
              <a:t>‹#›</a:t>
            </a:fld>
            <a:endParaRPr lang="en-AU"/>
          </a:p>
        </p:txBody>
      </p:sp>
    </p:spTree>
    <p:extLst>
      <p:ext uri="{BB962C8B-B14F-4D97-AF65-F5344CB8AC3E}">
        <p14:creationId xmlns:p14="http://schemas.microsoft.com/office/powerpoint/2010/main" val="268102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vectorstock.com/royalty-free-vector/dugong-drawing-vector-10284394"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youtube.com/watch?v=l0oBFtlDwT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vectorstock.com/royalty-free-vector/dugong-drawing-vector-1028439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vectorstock.com/royalty-free-vector/dugong-drawing-vector-1028439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vlqx8EYvRbQ"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JOQ12Lc2JGY"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healingfoundation.org.au/app/uploads/2023/10/HF_SGRK_IGT_Animation_Script_Oct2023.pdf" TargetMode="External"/><Relationship Id="rId4" Type="http://schemas.openxmlformats.org/officeDocument/2006/relationships/hyperlink" Target="https://www.youtube.com/watch?v=vlqx8EYvRbQ"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australia.libguides.com/c.php?g=451400&amp;p=308238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ealingfoundation.org.au/app/uploads/2023/10/HF_SGRK_IGT_Animation_Illustrations_Oct2023.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resources@healingfoundation.org.a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qcaa.qld.edu.au/about/k-12-policies/aboriginal-torres-strait-islander-perspectives/resources/yarning-circl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a:t>
            </a:fld>
            <a:endParaRPr lang="en-AU"/>
          </a:p>
        </p:txBody>
      </p:sp>
    </p:spTree>
    <p:extLst>
      <p:ext uri="{BB962C8B-B14F-4D97-AF65-F5344CB8AC3E}">
        <p14:creationId xmlns:p14="http://schemas.microsoft.com/office/powerpoint/2010/main" val="406799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As a group pick an appropriate place in the classroom that will be set up as a permanent yarning circle.</a:t>
            </a:r>
          </a:p>
          <a:p>
            <a:pPr marL="171450" indent="-171450">
              <a:buFont typeface="Arial"/>
              <a:buChar char="•"/>
            </a:pPr>
            <a:r>
              <a:rPr lang="en-US"/>
              <a:t>Create the yarning circle using cushions/blankets if inside, or logs/mats/other appropriate material if outside.</a:t>
            </a:r>
            <a:endParaRPr lang="en-US">
              <a:cs typeface="Calibri"/>
            </a:endParaRPr>
          </a:p>
          <a:p>
            <a:pPr marL="171450" indent="-171450">
              <a:buFont typeface="Arial"/>
              <a:buChar char="•"/>
            </a:pPr>
            <a:r>
              <a:rPr lang="en-US"/>
              <a:t>Practice using the yarning circle in this session by having students talk about the book they just read. If children need prompting, they can give one word to describe their thoughts and reactions to the book.</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10</a:t>
            </a:fld>
            <a:endParaRPr lang="en-AU"/>
          </a:p>
        </p:txBody>
      </p:sp>
    </p:spTree>
    <p:extLst>
      <p:ext uri="{BB962C8B-B14F-4D97-AF65-F5344CB8AC3E}">
        <p14:creationId xmlns:p14="http://schemas.microsoft.com/office/powerpoint/2010/main" val="2513386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this activity </a:t>
            </a:r>
            <a:r>
              <a:rPr lang="en-US"/>
              <a:t>s</a:t>
            </a:r>
            <a:r>
              <a:rPr lang="en-AU" err="1"/>
              <a:t>tudents</a:t>
            </a:r>
            <a:r>
              <a:rPr lang="en-AU"/>
              <a:t> explore the oral storytelling tradition in Aboriginal and Torres Strait Islander culture and create their own retelling of a story with freeze frames.</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11</a:t>
            </a:fld>
            <a:endParaRPr lang="en-AU"/>
          </a:p>
        </p:txBody>
      </p:sp>
    </p:spTree>
    <p:extLst>
      <p:ext uri="{BB962C8B-B14F-4D97-AF65-F5344CB8AC3E}">
        <p14:creationId xmlns:p14="http://schemas.microsoft.com/office/powerpoint/2010/main" val="304022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the selected book, stopping to explain or answer questions if necessary.</a:t>
            </a:r>
            <a:endParaRPr lang="en-US"/>
          </a:p>
          <a:p>
            <a:endParaRPr lang="en-AU"/>
          </a:p>
          <a:p>
            <a:r>
              <a:rPr lang="en-AU"/>
              <a:t>Once you have finished the book, discuss any key points. Record some thoughts on the whiteboard/ butchers paper. </a:t>
            </a:r>
            <a:endParaRPr lang="en-US"/>
          </a:p>
          <a:p>
            <a:endParaRPr lang="en-AU"/>
          </a:p>
          <a:p>
            <a:r>
              <a:rPr lang="en-AU"/>
              <a:t>You might ask:</a:t>
            </a:r>
            <a:endParaRPr lang="en-US"/>
          </a:p>
          <a:p>
            <a:pPr marL="171450" indent="-171450">
              <a:buFont typeface="Arial"/>
              <a:buChar char="•"/>
            </a:pPr>
            <a:r>
              <a:rPr lang="en-AU"/>
              <a:t>What did you like about the story?</a:t>
            </a:r>
            <a:endParaRPr lang="en-US">
              <a:cs typeface="Calibri" panose="020F0502020204030204"/>
            </a:endParaRPr>
          </a:p>
          <a:p>
            <a:pPr marL="171450" indent="-171450">
              <a:buFont typeface="Arial"/>
              <a:buChar char="•"/>
            </a:pPr>
            <a:r>
              <a:rPr lang="en-AU"/>
              <a:t>What did you learn from the story?</a:t>
            </a:r>
            <a:endParaRPr lang="en-US">
              <a:cs typeface="Calibri" panose="020F0502020204030204"/>
            </a:endParaRPr>
          </a:p>
          <a:p>
            <a:pPr marL="171450" indent="-171450">
              <a:buFont typeface="Arial"/>
              <a:buChar char="•"/>
            </a:pPr>
            <a:r>
              <a:rPr lang="en-AU"/>
              <a:t>Are there any words in the story that are new to you?</a:t>
            </a:r>
            <a:endParaRPr lang="en-US">
              <a:cs typeface="Calibri" panose="020F0502020204030204"/>
            </a:endParaRPr>
          </a:p>
          <a:p>
            <a:pPr marL="171450" indent="-171450">
              <a:buFont typeface="Arial"/>
              <a:buChar char="•"/>
            </a:pPr>
            <a:r>
              <a:rPr lang="en-AU"/>
              <a:t>Use one word to describe how the book made you feel.</a:t>
            </a:r>
            <a:endParaRPr lang="en-US">
              <a:cs typeface="Calibri" panose="020F0502020204030204"/>
            </a:endParaRPr>
          </a:p>
          <a:p>
            <a:pPr marL="171450" indent="-171450">
              <a:buFont typeface="Arial"/>
              <a:buChar char="•"/>
            </a:pPr>
            <a:r>
              <a:rPr lang="en-AU"/>
              <a:t>How does the book use illustration to help us feel something in the story?</a:t>
            </a:r>
            <a:endParaRPr lang="en-AU">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12</a:t>
            </a:fld>
            <a:endParaRPr lang="en-AU"/>
          </a:p>
        </p:txBody>
      </p:sp>
    </p:spTree>
    <p:extLst>
      <p:ext uri="{BB962C8B-B14F-4D97-AF65-F5344CB8AC3E}">
        <p14:creationId xmlns:p14="http://schemas.microsoft.com/office/powerpoint/2010/main" val="2528291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a:t>Ask students to think about stories their parents or family have told them: </a:t>
            </a:r>
            <a:endParaRPr lang="en-US" i="1"/>
          </a:p>
          <a:p>
            <a:pPr marL="171450" indent="-171450">
              <a:buFont typeface="Arial"/>
              <a:buChar char="•"/>
            </a:pPr>
            <a:r>
              <a:rPr lang="en-AU" i="1"/>
              <a:t>Not stories from a book, but stories from the past when your parents or carers were little. Funny stories about things you did when you were a baby, or important stories about significant events like how your parents met or how your family came to live in your home.</a:t>
            </a:r>
            <a:endParaRPr lang="en-US" i="1">
              <a:cs typeface="Calibri" panose="020F0502020204030204"/>
            </a:endParaRPr>
          </a:p>
          <a:p>
            <a:pPr marL="171450" indent="-171450">
              <a:buFont typeface="Arial,Sans-Serif"/>
              <a:buChar char="•"/>
            </a:pPr>
            <a:r>
              <a:rPr lang="en-AU"/>
              <a:t>Model telling a story from your own past or your family’s history.</a:t>
            </a:r>
            <a:endParaRPr lang="en-US"/>
          </a:p>
          <a:p>
            <a:pPr marL="171450" indent="-171450">
              <a:buFont typeface="Arial,Sans-Serif"/>
              <a:buChar char="•"/>
            </a:pPr>
            <a:r>
              <a:rPr lang="en-AU"/>
              <a:t>Ask students to work with a partner and share their stories with each other. Ask each pair to respond to each other’s stories by telling each other how the story made them feel.</a:t>
            </a:r>
            <a:endParaRPr lang="en-US">
              <a:cs typeface="Calibri" panose="020F0502020204030204"/>
            </a:endParaRPr>
          </a:p>
          <a:p>
            <a:pPr marL="171450" indent="-171450">
              <a:buFont typeface="Arial,Sans-Serif"/>
              <a:buChar char="•"/>
            </a:pPr>
            <a:r>
              <a:rPr lang="en-AU"/>
              <a:t>Ask students how they told those stories. Did you need a book or illustrations to tell the story?</a:t>
            </a:r>
            <a:endParaRPr lang="en-US"/>
          </a:p>
          <a:p>
            <a:endParaRPr lang="en-AU"/>
          </a:p>
          <a:p>
            <a:pPr marL="171450" indent="-171450">
              <a:buFont typeface="Arial,Sans-Serif"/>
              <a:buChar char="•"/>
            </a:pPr>
            <a:r>
              <a:rPr lang="en-AU"/>
              <a:t>Introduce the idea that in Aboriginal and Torres Strait Islander culture, telling stories just using your voice (oral tradition) is very important.</a:t>
            </a:r>
            <a:endParaRPr lang="en-US">
              <a:cs typeface="Calibri" panose="020F0502020204030204"/>
            </a:endParaRPr>
          </a:p>
          <a:p>
            <a:pPr marL="171450" indent="-171450">
              <a:buFont typeface="Arial"/>
              <a:buChar char="•"/>
            </a:pPr>
            <a:r>
              <a:rPr lang="en-AU"/>
              <a:t>Often in Aboriginal and Torres Strait Islander culture, stories would be told by Elders to educate, to entertain, to warn of danger, to teach about the importance of taking care of country and lots more. Today we are going to listen to a story from the Torres Strait.</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13</a:t>
            </a:fld>
            <a:endParaRPr lang="en-AU"/>
          </a:p>
        </p:txBody>
      </p:sp>
    </p:spTree>
    <p:extLst>
      <p:ext uri="{BB962C8B-B14F-4D97-AF65-F5344CB8AC3E}">
        <p14:creationId xmlns:p14="http://schemas.microsoft.com/office/powerpoint/2010/main" val="4285178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Play the students the audio of the Torres Strait Islander story Gelam—creator of dugong (do not show the video). A small version of the video is in the bottom left corner of this slide. </a:t>
            </a:r>
            <a:endParaRPr lang="en-AU">
              <a:cs typeface="Calibri"/>
            </a:endParaRPr>
          </a:p>
          <a:p>
            <a:endParaRPr lang="en-AU">
              <a:cs typeface="Calibri"/>
            </a:endParaRPr>
          </a:p>
          <a:p>
            <a:r>
              <a:rPr lang="en-AU"/>
              <a:t>Image source: </a:t>
            </a:r>
            <a:r>
              <a:rPr lang="en-AU">
                <a:hlinkClick r:id="rId3"/>
              </a:rPr>
              <a:t>https://www.vectorstock.com/royalty-free-vector/dugong-drawing-vector-10284394</a:t>
            </a:r>
            <a:r>
              <a:rPr lang="en-AU"/>
              <a:t> </a:t>
            </a:r>
          </a:p>
          <a:p>
            <a:endParaRPr lang="en-AU">
              <a:cs typeface="Calibri"/>
            </a:endParaRPr>
          </a:p>
          <a:p>
            <a:r>
              <a:rPr lang="en-AU"/>
              <a:t>Video Link: </a:t>
            </a:r>
            <a:r>
              <a:rPr lang="en-AU">
                <a:hlinkClick r:id="rId4"/>
              </a:rPr>
              <a:t>https://www.youtube.com/watch?v=l0oBFtlDwTs</a:t>
            </a:r>
            <a:r>
              <a:rPr lang="en-AU"/>
              <a:t> </a:t>
            </a:r>
            <a:endParaRPr lang="en-AU">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14</a:t>
            </a:fld>
            <a:endParaRPr lang="en-AU"/>
          </a:p>
        </p:txBody>
      </p:sp>
    </p:spTree>
    <p:extLst>
      <p:ext uri="{BB962C8B-B14F-4D97-AF65-F5344CB8AC3E}">
        <p14:creationId xmlns:p14="http://schemas.microsoft.com/office/powerpoint/2010/main" val="1354116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Once students have listened to the recording once, discuss the key elements they can remember from the story and use butchers’ paper to write out the sequence of events in the story. Keep it extremely simple with only 4–5 key events in the story.</a:t>
            </a:r>
            <a:endParaRPr lang="en-US">
              <a:cs typeface="Calibri" panose="020F0502020204030204"/>
            </a:endParaRPr>
          </a:p>
          <a:p>
            <a:endParaRPr lang="en-AU">
              <a:cs typeface="Calibri"/>
            </a:endParaRPr>
          </a:p>
          <a:p>
            <a:r>
              <a:rPr lang="en-AU"/>
              <a:t>Put students into 4–5 small groups (depending on class size and how many key events the class listed from the story).</a:t>
            </a:r>
            <a:endParaRPr lang="en-US"/>
          </a:p>
          <a:p>
            <a:endParaRPr lang="en-AU"/>
          </a:p>
          <a:p>
            <a:r>
              <a:rPr lang="en-AU"/>
              <a:t>Tell students that in their group they are going to create a ‘photo’ of one part of the story. Assign one event to each group and tell them to think of how they could use their bodies and work as a group to show their part of the story. If students need support, remind them that their ‘photo’ might need scenery (could someone be the waves or the trees? Could more than one person be the dugong?)</a:t>
            </a:r>
            <a:endParaRPr lang="en-AU">
              <a:cs typeface="Calibri" panose="020F0502020204030204"/>
            </a:endParaRPr>
          </a:p>
          <a:p>
            <a:endParaRPr lang="en-US"/>
          </a:p>
          <a:p>
            <a:r>
              <a:rPr lang="en-AU"/>
              <a:t>Image source: </a:t>
            </a:r>
            <a:r>
              <a:rPr lang="en-AU">
                <a:hlinkClick r:id="rId3"/>
              </a:rPr>
              <a:t>https://www.vectorstock.com/royalty-free-vector/dugong-drawing-vector-10284394</a:t>
            </a:r>
            <a:endParaRPr lang="en-AU"/>
          </a:p>
        </p:txBody>
      </p:sp>
      <p:sp>
        <p:nvSpPr>
          <p:cNvPr id="4" name="Slide Number Placeholder 3"/>
          <p:cNvSpPr>
            <a:spLocks noGrp="1"/>
          </p:cNvSpPr>
          <p:nvPr>
            <p:ph type="sldNum" sz="quarter" idx="5"/>
          </p:nvPr>
        </p:nvSpPr>
        <p:spPr/>
        <p:txBody>
          <a:bodyPr/>
          <a:lstStyle/>
          <a:p>
            <a:fld id="{3FB9F427-FC02-4E29-B27A-E11F9C680BCA}" type="slidenum">
              <a:rPr lang="en-AU" smtClean="0"/>
              <a:t>15</a:t>
            </a:fld>
            <a:endParaRPr lang="en-AU"/>
          </a:p>
        </p:txBody>
      </p:sp>
    </p:spTree>
    <p:extLst>
      <p:ext uri="{BB962C8B-B14F-4D97-AF65-F5344CB8AC3E}">
        <p14:creationId xmlns:p14="http://schemas.microsoft.com/office/powerpoint/2010/main" val="373102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cs typeface="Calibri"/>
            </a:endParaRPr>
          </a:p>
          <a:p>
            <a:endParaRPr lang="en-AU"/>
          </a:p>
          <a:p>
            <a:r>
              <a:rPr lang="en-AU"/>
              <a:t>CONCLUSION</a:t>
            </a:r>
            <a:endParaRPr lang="en-US"/>
          </a:p>
          <a:p>
            <a:r>
              <a:rPr lang="en-AU"/>
              <a:t>Have all students sit as an audience. As you narrate the story, groups get up in order and freeze in their ‘photo’. Audience can discuss and respond.</a:t>
            </a:r>
            <a:endParaRPr lang="en-US">
              <a:cs typeface="Calibri" panose="020F0502020204030204"/>
            </a:endParaRPr>
          </a:p>
          <a:p>
            <a:endParaRPr lang="en-AU"/>
          </a:p>
          <a:p>
            <a:r>
              <a:rPr lang="en-AU"/>
              <a:t>If you have the resources, film the whole performance to show parents and carers or the school community.</a:t>
            </a:r>
            <a:endParaRPr lang="en-US">
              <a:cs typeface="Calibri"/>
            </a:endParaRPr>
          </a:p>
          <a:p>
            <a:endParaRPr lang="en-AU">
              <a:cs typeface="Calibri"/>
            </a:endParaRPr>
          </a:p>
          <a:p>
            <a:r>
              <a:rPr lang="en-AU"/>
              <a:t>Image source: </a:t>
            </a:r>
            <a:r>
              <a:rPr lang="en-AU">
                <a:hlinkClick r:id="rId3"/>
              </a:rPr>
              <a:t>https://www.vectorstock.com/royalty-free-vector/dugong-drawing-vector-10284394</a:t>
            </a:r>
            <a:r>
              <a:rPr lang="en-AU"/>
              <a:t> </a:t>
            </a:r>
            <a:endParaRPr lang="en-AU">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16</a:t>
            </a:fld>
            <a:endParaRPr lang="en-AU"/>
          </a:p>
        </p:txBody>
      </p:sp>
    </p:spTree>
    <p:extLst>
      <p:ext uri="{BB962C8B-B14F-4D97-AF65-F5344CB8AC3E}">
        <p14:creationId xmlns:p14="http://schemas.microsoft.com/office/powerpoint/2010/main" val="1195525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Students view and respond to an animation. Whole class uses images from video to sequence and retell the story.</a:t>
            </a:r>
            <a:endParaRPr lang="en-US"/>
          </a:p>
          <a:p>
            <a:endParaRPr lang="en-US"/>
          </a:p>
          <a:p>
            <a:r>
              <a:rPr lang="en-US"/>
              <a:t>Resources</a:t>
            </a:r>
            <a:endParaRPr lang="en-US">
              <a:cs typeface="Calibri" panose="020F0502020204030204"/>
            </a:endParaRPr>
          </a:p>
          <a:p>
            <a:pPr marL="171450" indent="-171450">
              <a:buFont typeface="Arial"/>
              <a:buChar char="•"/>
            </a:pPr>
            <a:r>
              <a:rPr lang="en-US"/>
              <a:t>Suggested book for this session: Sorry Day by Coral Vass.</a:t>
            </a:r>
            <a:endParaRPr lang="en-US">
              <a:cs typeface="Calibri" panose="020F0502020204030204"/>
            </a:endParaRPr>
          </a:p>
          <a:p>
            <a:pPr marL="171450" indent="-171450">
              <a:buFont typeface="Arial"/>
              <a:buChar char="•"/>
            </a:pPr>
            <a:r>
              <a:rPr lang="en-US"/>
              <a:t>Intergenerational Trauma animation: </a:t>
            </a:r>
            <a:r>
              <a:rPr lang="en-US">
                <a:hlinkClick r:id="rId3"/>
              </a:rPr>
              <a:t>https://www.youtube.com/watch?v=vlqx8EYvRbQ</a:t>
            </a:r>
            <a:r>
              <a:rPr lang="en-US"/>
              <a:t> </a:t>
            </a:r>
            <a:endParaRPr lang="en-US">
              <a:ea typeface="Calibri"/>
              <a:cs typeface="Calibri"/>
            </a:endParaRPr>
          </a:p>
          <a:p>
            <a:pPr marL="171450" indent="-171450">
              <a:buFont typeface="Arial"/>
              <a:buChar char="•"/>
            </a:pPr>
            <a:r>
              <a:rPr lang="en-US"/>
              <a:t>Script for Intergenerational Trauma video</a:t>
            </a:r>
          </a:p>
          <a:p>
            <a:pPr marL="171450" indent="-171450">
              <a:buFont typeface="Arial"/>
              <a:buChar char="•"/>
            </a:pPr>
            <a:r>
              <a:rPr lang="en-US"/>
              <a:t>Butchers’ paper for teacher with three columns drawn: ‘I see…I think…I feel…’</a:t>
            </a:r>
          </a:p>
          <a:p>
            <a:pPr marL="171450" indent="-171450">
              <a:buFont typeface="Arial"/>
              <a:buChar char="•"/>
            </a:pPr>
            <a:r>
              <a:rPr lang="en-US"/>
              <a:t>A4 </a:t>
            </a:r>
            <a:r>
              <a:rPr lang="en-US" err="1"/>
              <a:t>colour</a:t>
            </a:r>
            <a:r>
              <a:rPr lang="en-US"/>
              <a:t> print outs of animation images (if you choose to do the sequencing activity in small groups, you will need multiple copies of the illustrations—a set for each group).</a:t>
            </a:r>
            <a:endParaRPr lang="en-US">
              <a:ea typeface="Calibri" panose="020F0502020204030204"/>
              <a:cs typeface="Calibri" panose="020F0502020204030204"/>
            </a:endParaRPr>
          </a:p>
          <a:p>
            <a:pPr marL="171450" indent="-171450">
              <a:buFont typeface="Arial"/>
              <a:buChar char="•"/>
            </a:pPr>
            <a:r>
              <a:rPr lang="en-US"/>
              <a:t>Butchers’ paper that is used to record retelling during class brainstorm.</a:t>
            </a:r>
            <a:endParaRPr lang="en-US">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17</a:t>
            </a:fld>
            <a:endParaRPr lang="en-AU"/>
          </a:p>
        </p:txBody>
      </p:sp>
    </p:spTree>
    <p:extLst>
      <p:ext uri="{BB962C8B-B14F-4D97-AF65-F5344CB8AC3E}">
        <p14:creationId xmlns:p14="http://schemas.microsoft.com/office/powerpoint/2010/main" val="2948634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the selected book, stopping to explain or answer questions if necessary.</a:t>
            </a:r>
            <a:endParaRPr lang="en-US"/>
          </a:p>
          <a:p>
            <a:endParaRPr lang="en-AU"/>
          </a:p>
          <a:p>
            <a:r>
              <a:rPr lang="en-AU"/>
              <a:t>Once you have finished the book, discuss any key points. Record some thoughts on the whiteboard/ butchers paper. </a:t>
            </a:r>
            <a:endParaRPr lang="en-US"/>
          </a:p>
          <a:p>
            <a:endParaRPr lang="en-AU"/>
          </a:p>
          <a:p>
            <a:r>
              <a:rPr lang="en-AU"/>
              <a:t>You might ask:</a:t>
            </a:r>
            <a:endParaRPr lang="en-US"/>
          </a:p>
          <a:p>
            <a:pPr marL="171450" indent="-171450">
              <a:buFont typeface="Arial"/>
              <a:buChar char="•"/>
            </a:pPr>
            <a:r>
              <a:rPr lang="en-AU"/>
              <a:t>What did you like about the story?</a:t>
            </a:r>
            <a:endParaRPr lang="en-US">
              <a:cs typeface="Calibri" panose="020F0502020204030204"/>
            </a:endParaRPr>
          </a:p>
          <a:p>
            <a:pPr marL="171450" indent="-171450">
              <a:buFont typeface="Arial"/>
              <a:buChar char="•"/>
            </a:pPr>
            <a:r>
              <a:rPr lang="en-AU"/>
              <a:t>What did you learn from the story?</a:t>
            </a:r>
            <a:endParaRPr lang="en-US">
              <a:cs typeface="Calibri" panose="020F0502020204030204"/>
            </a:endParaRPr>
          </a:p>
          <a:p>
            <a:pPr marL="171450" indent="-171450">
              <a:buFont typeface="Arial"/>
              <a:buChar char="•"/>
            </a:pPr>
            <a:r>
              <a:rPr lang="en-AU"/>
              <a:t>Are there any words in the story that are new to you?</a:t>
            </a:r>
            <a:endParaRPr lang="en-US">
              <a:cs typeface="Calibri" panose="020F0502020204030204"/>
            </a:endParaRPr>
          </a:p>
          <a:p>
            <a:pPr marL="171450" indent="-171450">
              <a:buFont typeface="Arial"/>
              <a:buChar char="•"/>
            </a:pPr>
            <a:r>
              <a:rPr lang="en-AU"/>
              <a:t>Use one word to describe how the book made you feel.</a:t>
            </a:r>
            <a:endParaRPr lang="en-US">
              <a:cs typeface="Calibri" panose="020F0502020204030204"/>
            </a:endParaRPr>
          </a:p>
          <a:p>
            <a:pPr marL="171450" indent="-171450">
              <a:buFont typeface="Arial"/>
              <a:buChar char="•"/>
            </a:pPr>
            <a:r>
              <a:rPr lang="en-AU"/>
              <a:t>How does the book use illustration to help us feel something in the story?</a:t>
            </a:r>
            <a:endParaRPr lang="en-US">
              <a:cs typeface="Calibri" panose="020F0502020204030204"/>
            </a:endParaRPr>
          </a:p>
          <a:p>
            <a:endParaRPr lang="en-AU"/>
          </a:p>
          <a:p>
            <a:endParaRPr lang="en-AU"/>
          </a:p>
          <a:p>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18</a:t>
            </a:fld>
            <a:endParaRPr lang="en-AU"/>
          </a:p>
        </p:txBody>
      </p:sp>
    </p:spTree>
    <p:extLst>
      <p:ext uri="{BB962C8B-B14F-4D97-AF65-F5344CB8AC3E}">
        <p14:creationId xmlns:p14="http://schemas.microsoft.com/office/powerpoint/2010/main" val="63405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Link: </a:t>
            </a:r>
            <a:r>
              <a:rPr lang="en-US">
                <a:hlinkClick r:id="rId3"/>
              </a:rPr>
              <a:t>https://www.youtube.com/watch?v=JOQ12Lc2JGY</a:t>
            </a:r>
            <a:endParaRPr lang="en-US"/>
          </a:p>
          <a:p>
            <a:pPr>
              <a:spcBef>
                <a:spcPts val="1000"/>
              </a:spcBef>
            </a:pPr>
            <a:endParaRPr lang="en-US"/>
          </a:p>
          <a:p>
            <a:pPr marL="171450" indent="-171450">
              <a:buFont typeface="Arial"/>
              <a:buChar char="•"/>
            </a:pPr>
            <a:r>
              <a:rPr lang="en-AU"/>
              <a:t>Remind students of the storytelling tradition discussed in the last lesson.</a:t>
            </a:r>
            <a:endParaRPr lang="en-US">
              <a:cs typeface="Calibri" panose="020F0502020204030204"/>
            </a:endParaRPr>
          </a:p>
          <a:p>
            <a:pPr marL="171450" indent="-171450">
              <a:buFont typeface="Arial"/>
              <a:buChar char="•"/>
            </a:pPr>
            <a:r>
              <a:rPr lang="en-AU"/>
              <a:t>Introduce the video:</a:t>
            </a:r>
            <a:endParaRPr lang="en-US"/>
          </a:p>
          <a:p>
            <a:pPr lvl="1" indent="-171450">
              <a:buFont typeface="Arial"/>
              <a:buChar char="•"/>
            </a:pPr>
            <a:r>
              <a:rPr lang="en-AU" i="1"/>
              <a:t>Today, we are going to watch a video that shows the story of the Stolen Generations. Before you were born, the governments in Australia created laws that said that many First Nations children should be taken from their homes and families to live in other places. Taking these children away from their homes and families caused a lot of pain and sadness that still exists today. The children who were taken are called the Stolen Generations. These children have grown up now and have families of their own and lots of them are still healing from their sadness.</a:t>
            </a:r>
            <a:endParaRPr lang="en-AU"/>
          </a:p>
          <a:p>
            <a:pPr indent="-171450">
              <a:buFont typeface="Arial"/>
              <a:buChar char="•"/>
            </a:pPr>
            <a:r>
              <a:rPr lang="en-AU"/>
              <a:t>Play the animation WITHOUT AUDIO. Read the script as the video plays. Be prepared to answer questions and discuss ideas further.</a:t>
            </a:r>
            <a:endParaRPr lang="en-AU">
              <a:ea typeface="Calibri" panose="020F0502020204030204"/>
              <a:cs typeface="Calibri" panose="020F0502020204030204"/>
            </a:endParaRPr>
          </a:p>
          <a:p>
            <a:endParaRPr lang="en-AU">
              <a:ea typeface="Calibri" panose="020F0502020204030204"/>
              <a:cs typeface="Calibri" panose="020F0502020204030204"/>
            </a:endParaRPr>
          </a:p>
          <a:p>
            <a:r>
              <a:rPr lang="en-US"/>
              <a:t>Animation Link: </a:t>
            </a:r>
            <a:r>
              <a:rPr lang="en-US">
                <a:hlinkClick r:id="rId4"/>
              </a:rPr>
              <a:t>https://www.youtube.com/watch?v=vlqx8EYvRbQ</a:t>
            </a:r>
            <a:r>
              <a:rPr lang="en-US"/>
              <a:t> </a:t>
            </a:r>
            <a:endParaRPr lang="en-US">
              <a:ea typeface="Calibri"/>
              <a:cs typeface="Calibri"/>
            </a:endParaRPr>
          </a:p>
          <a:p>
            <a:r>
              <a:rPr lang="en-US"/>
              <a:t>Script Link: </a:t>
            </a:r>
            <a:r>
              <a:rPr lang="en-US" u="sng">
                <a:hlinkClick r:id="rId5"/>
              </a:rPr>
              <a:t>https://healingfoundation.org.au//app/uploads/2023/10/HF_SGRK_IGT_Animation_Script_Oct2023.pdf</a:t>
            </a:r>
            <a:endParaRPr lang="en-US"/>
          </a:p>
          <a:p>
            <a:pPr>
              <a:spcBef>
                <a:spcPts val="1000"/>
              </a:spcBef>
            </a:pPr>
            <a:endParaRPr lang="en-US">
              <a:ea typeface="Calibri" panose="020F0502020204030204"/>
              <a:cs typeface="Calibri" panose="020F0502020204030204"/>
            </a:endParaRPr>
          </a:p>
          <a:p>
            <a:pPr>
              <a:spcBef>
                <a:spcPts val="1000"/>
              </a:spcBef>
            </a:pPr>
            <a:endParaRPr lang="en-US">
              <a:ea typeface="Calibri" panose="020F0502020204030204"/>
              <a:cs typeface="Calibri" panose="020F0502020204030204"/>
            </a:endParaRPr>
          </a:p>
          <a:p>
            <a:pPr>
              <a:spcBef>
                <a:spcPts val="1000"/>
              </a:spcBef>
            </a:pPr>
            <a:endParaRPr lang="en-US">
              <a:cs typeface="Calibri"/>
            </a:endParaRPr>
          </a:p>
          <a:p>
            <a:pPr>
              <a:spcBef>
                <a:spcPts val="1000"/>
              </a:spcBef>
            </a:pPr>
            <a:endParaRPr lang="en-US">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19</a:t>
            </a:fld>
            <a:endParaRPr lang="en-AU"/>
          </a:p>
        </p:txBody>
      </p:sp>
    </p:spTree>
    <p:extLst>
      <p:ext uri="{BB962C8B-B14F-4D97-AF65-F5344CB8AC3E}">
        <p14:creationId xmlns:p14="http://schemas.microsoft.com/office/powerpoint/2010/main" val="2697958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1" i="1"/>
              <a:t>Update this slide with the </a:t>
            </a:r>
            <a:r>
              <a:rPr lang="en-AU" b="1" i="1" u="sng"/>
              <a:t>name of your school/ class</a:t>
            </a:r>
            <a:r>
              <a:rPr lang="en-AU" b="1" i="1"/>
              <a:t> and the name of the </a:t>
            </a:r>
            <a:r>
              <a:rPr lang="en-AU" b="1" i="1" u="sng"/>
              <a:t>land/s</a:t>
            </a:r>
            <a:r>
              <a:rPr lang="en-AU" b="1" i="1"/>
              <a:t> on which you're presenting the lesson on.  </a:t>
            </a:r>
            <a:endParaRPr lang="en-AU">
              <a:solidFill>
                <a:srgbClr val="000000"/>
              </a:solidFill>
              <a:latin typeface="Calibri"/>
              <a:cs typeface="Calibri"/>
            </a:endParaRPr>
          </a:p>
          <a:p>
            <a:pPr marL="171450" indent="-171450">
              <a:buFont typeface="Arial" panose="020B0604020202020204" pitchFamily="34" charset="0"/>
              <a:buChar char="•"/>
            </a:pPr>
            <a:r>
              <a:rPr lang="en-AU">
                <a:solidFill>
                  <a:srgbClr val="000000"/>
                </a:solidFill>
                <a:latin typeface="Calibri"/>
                <a:cs typeface="Calibri"/>
              </a:rPr>
              <a:t>You may choose to make the wording of this acknowledgement more specific to your land/school/experiences. The acknowledgement isn't a script that we have to follow, you may even introduce the unit by working with students to write an acknowledgement for your class.</a:t>
            </a:r>
            <a:endParaRPr lang="en-AU" i="1">
              <a:solidFill>
                <a:srgbClr val="000000"/>
              </a:solidFill>
              <a:latin typeface="Calibri"/>
              <a:cs typeface="Calibri"/>
            </a:endParaRPr>
          </a:p>
          <a:p>
            <a:pPr marL="171450" indent="-171450">
              <a:buFont typeface="Arial,Sans-Serif" panose="020B0604020202020204" pitchFamily="34" charset="0"/>
              <a:buChar char="•"/>
            </a:pPr>
            <a:r>
              <a:rPr lang="en-AU">
                <a:solidFill>
                  <a:srgbClr val="000000"/>
                </a:solidFill>
              </a:rPr>
              <a:t>Image credit: </a:t>
            </a:r>
            <a:r>
              <a:rPr lang="en-AU">
                <a:solidFill>
                  <a:srgbClr val="000000"/>
                </a:solidFill>
                <a:hlinkClick r:id="rId3"/>
              </a:rPr>
              <a:t>https://ipaustralia.libguides.com/c.php?g=451400&amp;p=3082380</a:t>
            </a:r>
            <a:r>
              <a:rPr lang="en-AU">
                <a:solidFill>
                  <a:srgbClr val="000000"/>
                </a:solidFill>
              </a:rPr>
              <a:t> </a:t>
            </a:r>
            <a:endParaRPr lang="en-AU">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a:t>
            </a:fld>
            <a:endParaRPr lang="en-AU"/>
          </a:p>
        </p:txBody>
      </p:sp>
    </p:spTree>
    <p:extLst>
      <p:ext uri="{BB962C8B-B14F-4D97-AF65-F5344CB8AC3E}">
        <p14:creationId xmlns:p14="http://schemas.microsoft.com/office/powerpoint/2010/main" val="2743983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Ask students to respond to video with ‘I hear… I think… I feel…’ as a class brainstorm. If needed, rewatch the video. Students can discuss in pairs and then share as a class.</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20</a:t>
            </a:fld>
            <a:endParaRPr lang="en-AU"/>
          </a:p>
        </p:txBody>
      </p:sp>
    </p:spTree>
    <p:extLst>
      <p:ext uri="{BB962C8B-B14F-4D97-AF65-F5344CB8AC3E}">
        <p14:creationId xmlns:p14="http://schemas.microsoft.com/office/powerpoint/2010/main" val="2894413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You may wish to print out copies of these images so students can put them in order in groups. Make sure they are out of order when giving them to students.</a:t>
            </a:r>
            <a:endParaRPr lang="en-US">
              <a:cs typeface="Calibri" panose="020F0502020204030204"/>
            </a:endParaRPr>
          </a:p>
          <a:p>
            <a:endParaRPr lang="en-AU"/>
          </a:p>
          <a:p>
            <a:r>
              <a:rPr lang="en-AU"/>
              <a:t>Show students images from the animation. Make sure to show them out of order.</a:t>
            </a:r>
          </a:p>
          <a:p>
            <a:r>
              <a:rPr lang="en-AU"/>
              <a:t>As a class, students must sequence the images and retell the story of the Stolen Generations. Using butchers’ paper, record class retelling for display in the classroom and reference for final activity. </a:t>
            </a:r>
            <a:endParaRPr lang="en-AU">
              <a:ea typeface="Calibri"/>
              <a:cs typeface="Calibri"/>
            </a:endParaRPr>
          </a:p>
          <a:p>
            <a:endParaRPr lang="en-AU">
              <a:cs typeface="Calibri"/>
            </a:endParaRPr>
          </a:p>
          <a:p>
            <a:r>
              <a:rPr lang="en-AU">
                <a:ea typeface="Calibri" panose="020F0502020204030204"/>
                <a:cs typeface="Calibri"/>
              </a:rPr>
              <a:t>Illustrations: </a:t>
            </a:r>
            <a:r>
              <a:rPr lang="en-AU" u="sng">
                <a:hlinkClick r:id="rId3"/>
              </a:rPr>
              <a:t>https://healingfoundation.org.au//app/uploads/2023/10/HF_SGRK_IGT_Animation_Illustrations_Oct2023.pdf</a:t>
            </a:r>
            <a:endParaRPr lang="en-AU">
              <a:ea typeface="Calibri" panose="020F0502020204030204"/>
              <a:cs typeface="Calibri"/>
            </a:endParaRPr>
          </a:p>
          <a:p>
            <a:endParaRPr lang="en-AU">
              <a:ea typeface="Calibri" panose="020F0502020204030204"/>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21</a:t>
            </a:fld>
            <a:endParaRPr lang="en-AU"/>
          </a:p>
        </p:txBody>
      </p:sp>
    </p:spTree>
    <p:extLst>
      <p:ext uri="{BB962C8B-B14F-4D97-AF65-F5344CB8AC3E}">
        <p14:creationId xmlns:p14="http://schemas.microsoft.com/office/powerpoint/2010/main" val="2702117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yarning circle to allow students to share their feelings and thoughts about the lesson.</a:t>
            </a:r>
          </a:p>
        </p:txBody>
      </p:sp>
      <p:sp>
        <p:nvSpPr>
          <p:cNvPr id="4" name="Slide Number Placeholder 3"/>
          <p:cNvSpPr>
            <a:spLocks noGrp="1"/>
          </p:cNvSpPr>
          <p:nvPr>
            <p:ph type="sldNum" sz="quarter" idx="5"/>
          </p:nvPr>
        </p:nvSpPr>
        <p:spPr/>
        <p:txBody>
          <a:bodyPr/>
          <a:lstStyle/>
          <a:p>
            <a:fld id="{3FB9F427-FC02-4E29-B27A-E11F9C680BCA}" type="slidenum">
              <a:rPr lang="en-AU" smtClean="0"/>
              <a:t>22</a:t>
            </a:fld>
            <a:endParaRPr lang="en-AU"/>
          </a:p>
        </p:txBody>
      </p:sp>
    </p:spTree>
    <p:extLst>
      <p:ext uri="{BB962C8B-B14F-4D97-AF65-F5344CB8AC3E}">
        <p14:creationId xmlns:p14="http://schemas.microsoft.com/office/powerpoint/2010/main" val="3317618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Students reflect on their learning across the previous activities in a yarning circle before completing a small project individually.</a:t>
            </a:r>
            <a:endParaRPr lang="en-US">
              <a:ea typeface="Calibri" panose="020F0502020204030204"/>
              <a:cs typeface="Calibri" panose="020F0502020204030204"/>
            </a:endParaRPr>
          </a:p>
          <a:p>
            <a:endParaRPr lang="en-AU"/>
          </a:p>
          <a:p>
            <a:r>
              <a:rPr lang="en-US"/>
              <a:t>Resources</a:t>
            </a:r>
          </a:p>
          <a:p>
            <a:pPr marL="171450" indent="-171450">
              <a:buFont typeface="Arial"/>
              <a:buChar char="•"/>
            </a:pPr>
            <a:r>
              <a:rPr lang="en-US"/>
              <a:t>Suggested book for this session: Our Island by The Children of </a:t>
            </a:r>
            <a:r>
              <a:rPr lang="en-US" err="1"/>
              <a:t>Gununa</a:t>
            </a:r>
            <a:r>
              <a:rPr lang="en-US"/>
              <a:t> with Alison Lester and Elizabeth Honey.</a:t>
            </a:r>
          </a:p>
          <a:p>
            <a:pPr marL="171450" indent="-171450">
              <a:buFont typeface="Arial"/>
              <a:buChar char="•"/>
            </a:pPr>
            <a:r>
              <a:rPr lang="en-US"/>
              <a:t>Print outs of the Intergenerational Trauma animation.</a:t>
            </a:r>
          </a:p>
          <a:p>
            <a:pPr marL="171450" indent="-171450">
              <a:buFont typeface="Arial"/>
              <a:buChar char="•"/>
            </a:pPr>
            <a:r>
              <a:rPr lang="en-US"/>
              <a:t>Art supplies.</a:t>
            </a:r>
          </a:p>
          <a:p>
            <a:pPr marL="171450" indent="-171450">
              <a:buFont typeface="Arial"/>
              <a:buChar char="•"/>
            </a:pPr>
            <a:r>
              <a:rPr lang="en-US"/>
              <a:t>Equipment to help you create a yarning circle (e.g. logs arranged outside, cushions arranged inside, an object that will act as a power instrument for speaker to hold).</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23</a:t>
            </a:fld>
            <a:endParaRPr lang="en-AU"/>
          </a:p>
        </p:txBody>
      </p:sp>
    </p:spTree>
    <p:extLst>
      <p:ext uri="{BB962C8B-B14F-4D97-AF65-F5344CB8AC3E}">
        <p14:creationId xmlns:p14="http://schemas.microsoft.com/office/powerpoint/2010/main" val="95418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the selected book, stopping to explain or answer questions if necessary.</a:t>
            </a:r>
            <a:endParaRPr lang="en-US"/>
          </a:p>
          <a:p>
            <a:endParaRPr lang="en-AU"/>
          </a:p>
          <a:p>
            <a:r>
              <a:rPr lang="en-AU"/>
              <a:t>Once you have finished the book, discuss any key points. Record some thoughts on the whiteboard/ butchers paper. </a:t>
            </a:r>
            <a:endParaRPr lang="en-US"/>
          </a:p>
          <a:p>
            <a:endParaRPr lang="en-AU"/>
          </a:p>
          <a:p>
            <a:r>
              <a:rPr lang="en-AU"/>
              <a:t>You might ask:</a:t>
            </a:r>
            <a:endParaRPr lang="en-US"/>
          </a:p>
          <a:p>
            <a:pPr marL="171450" indent="-171450">
              <a:buFont typeface="Arial"/>
              <a:buChar char="•"/>
            </a:pPr>
            <a:r>
              <a:rPr lang="en-AU"/>
              <a:t>What did you like about the story?</a:t>
            </a:r>
            <a:endParaRPr lang="en-US">
              <a:cs typeface="Calibri" panose="020F0502020204030204"/>
            </a:endParaRPr>
          </a:p>
          <a:p>
            <a:pPr marL="171450" indent="-171450">
              <a:buFont typeface="Arial"/>
              <a:buChar char="•"/>
            </a:pPr>
            <a:r>
              <a:rPr lang="en-AU"/>
              <a:t>What did you learn from the story?</a:t>
            </a:r>
            <a:endParaRPr lang="en-US">
              <a:cs typeface="Calibri" panose="020F0502020204030204"/>
            </a:endParaRPr>
          </a:p>
          <a:p>
            <a:pPr marL="171450" indent="-171450">
              <a:buFont typeface="Arial"/>
              <a:buChar char="•"/>
            </a:pPr>
            <a:r>
              <a:rPr lang="en-AU"/>
              <a:t>Are there any words in the story that are new to you?</a:t>
            </a:r>
            <a:endParaRPr lang="en-US">
              <a:cs typeface="Calibri" panose="020F0502020204030204"/>
            </a:endParaRPr>
          </a:p>
          <a:p>
            <a:pPr marL="171450" indent="-171450">
              <a:buFont typeface="Arial"/>
              <a:buChar char="•"/>
            </a:pPr>
            <a:r>
              <a:rPr lang="en-AU"/>
              <a:t>Use one word to describe how the book made you feel.</a:t>
            </a:r>
            <a:endParaRPr lang="en-US">
              <a:cs typeface="Calibri" panose="020F0502020204030204"/>
            </a:endParaRPr>
          </a:p>
          <a:p>
            <a:pPr marL="171450" indent="-171450">
              <a:buFont typeface="Arial"/>
              <a:buChar char="•"/>
            </a:pPr>
            <a:r>
              <a:rPr lang="en-AU"/>
              <a:t>How does the book use illustration to help us feel something in the story?</a:t>
            </a:r>
            <a:endParaRPr lang="en-US">
              <a:cs typeface="Calibri" panose="020F0502020204030204"/>
            </a:endParaRPr>
          </a:p>
          <a:p>
            <a:endParaRPr lang="en-AU"/>
          </a:p>
          <a:p>
            <a:endParaRPr lang="en-AU"/>
          </a:p>
          <a:p>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24</a:t>
            </a:fld>
            <a:endParaRPr lang="en-AU"/>
          </a:p>
        </p:txBody>
      </p:sp>
    </p:spTree>
    <p:extLst>
      <p:ext uri="{BB962C8B-B14F-4D97-AF65-F5344CB8AC3E}">
        <p14:creationId xmlns:p14="http://schemas.microsoft.com/office/powerpoint/2010/main" val="65324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yarning circle to allow students to share their thoughts about their learning. They could answer the prompt questions as a class:</a:t>
            </a:r>
          </a:p>
          <a:p>
            <a:pPr marL="285750" indent="-285750">
              <a:buFont typeface="Arial"/>
              <a:buChar char="•"/>
            </a:pPr>
            <a:r>
              <a:rPr lang="en-US"/>
              <a:t>What do you think you have learnt about Aboriginal and Torres Strait Islander peoples?</a:t>
            </a:r>
            <a:endParaRPr lang="en-US">
              <a:ea typeface="Calibri"/>
              <a:cs typeface="Calibri"/>
            </a:endParaRPr>
          </a:p>
          <a:p>
            <a:pPr marL="285750" indent="-285750">
              <a:buFont typeface="Arial"/>
              <a:buChar char="•"/>
            </a:pPr>
            <a:r>
              <a:rPr lang="en-US"/>
              <a:t>How did you feel when you listened to the story and watched the animation?</a:t>
            </a:r>
            <a:endParaRPr lang="en-US">
              <a:ea typeface="Calibri"/>
              <a:cs typeface="Calibri"/>
            </a:endParaRPr>
          </a:p>
          <a:p>
            <a:pPr marL="285750" indent="-285750">
              <a:buFont typeface="Arial"/>
              <a:buChar char="•"/>
            </a:pPr>
            <a:r>
              <a:rPr lang="en-US"/>
              <a:t>What was your </a:t>
            </a:r>
            <a:r>
              <a:rPr lang="en-US" err="1"/>
              <a:t>favourite</a:t>
            </a:r>
            <a:r>
              <a:rPr lang="en-US"/>
              <a:t> story we read this week and why?</a:t>
            </a:r>
            <a:endParaRPr lang="en-US">
              <a:ea typeface="Calibri"/>
              <a:cs typeface="Calibri"/>
            </a:endParaRPr>
          </a:p>
          <a:p>
            <a:pPr marL="285750" indent="-285750">
              <a:buFont typeface="Arial"/>
              <a:buChar char="•"/>
            </a:pPr>
            <a:r>
              <a:rPr lang="en-US"/>
              <a:t>Why do you think it is important for us to learn about the Stolen Generations?</a:t>
            </a:r>
            <a:endParaRPr lang="en-US">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25</a:t>
            </a:fld>
            <a:endParaRPr lang="en-AU"/>
          </a:p>
        </p:txBody>
      </p:sp>
    </p:spTree>
    <p:extLst>
      <p:ext uri="{BB962C8B-B14F-4D97-AF65-F5344CB8AC3E}">
        <p14:creationId xmlns:p14="http://schemas.microsoft.com/office/powerpoint/2010/main" val="195354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students to think about what they discussed in the yarning circle, and use this knowledge to make</a:t>
            </a:r>
          </a:p>
          <a:p>
            <a:r>
              <a:rPr lang="en-US"/>
              <a:t>a piece of art</a:t>
            </a:r>
            <a:endParaRPr lang="en-US">
              <a:ea typeface="Calibri"/>
              <a:cs typeface="Calibri"/>
            </a:endParaRPr>
          </a:p>
          <a:p>
            <a:pPr marL="171450" indent="-171450">
              <a:buFont typeface="Arial"/>
              <a:buChar char="•"/>
            </a:pPr>
            <a:r>
              <a:rPr lang="en-US"/>
              <a:t>Students can create something based on anything they learned this week.</a:t>
            </a:r>
            <a:endParaRPr lang="en-US">
              <a:ea typeface="Calibri" panose="020F0502020204030204"/>
              <a:cs typeface="Calibri" panose="020F0502020204030204"/>
            </a:endParaRPr>
          </a:p>
          <a:p>
            <a:pPr marL="171450" indent="-171450">
              <a:buFont typeface="Arial"/>
              <a:buChar char="•"/>
            </a:pPr>
            <a:r>
              <a:rPr lang="en-US"/>
              <a:t>Gently discourage students from reproducing First Nations art styles as much as possible.</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26</a:t>
            </a:fld>
            <a:endParaRPr lang="en-AU"/>
          </a:p>
        </p:txBody>
      </p:sp>
    </p:spTree>
    <p:extLst>
      <p:ext uri="{BB962C8B-B14F-4D97-AF65-F5344CB8AC3E}">
        <p14:creationId xmlns:p14="http://schemas.microsoft.com/office/powerpoint/2010/main" val="1403611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Come back to the yarning circle and give students the opportunity to share their creations and encourage them to explain what they’ve made</a:t>
            </a:r>
            <a:endParaRPr lang="en-US">
              <a:ea typeface="Calibri" panose="020F0502020204030204"/>
              <a:cs typeface="Calibri" panose="020F0502020204030204"/>
            </a:endParaRPr>
          </a:p>
          <a:p>
            <a:pPr marL="171450" indent="-171450">
              <a:buFont typeface="Arial"/>
              <a:buChar char="•"/>
            </a:pPr>
            <a:r>
              <a:rPr lang="en-AU"/>
              <a:t>You may choose to put these on display in the classroom or library</a:t>
            </a:r>
            <a:endParaRPr lang="en-AU">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27</a:t>
            </a:fld>
            <a:endParaRPr lang="en-AU"/>
          </a:p>
        </p:txBody>
      </p:sp>
    </p:spTree>
    <p:extLst>
      <p:ext uri="{BB962C8B-B14F-4D97-AF65-F5344CB8AC3E}">
        <p14:creationId xmlns:p14="http://schemas.microsoft.com/office/powerpoint/2010/main" val="3882473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a:t>
            </a:r>
          </a:p>
          <a:p>
            <a:pPr marL="171450" indent="-171450">
              <a:buFont typeface="Arial"/>
              <a:buChar char="•"/>
            </a:pPr>
            <a:r>
              <a:rPr lang="en-US"/>
              <a:t>Sharing your outcomes and experience with The Healing Foundation at </a:t>
            </a:r>
            <a:r>
              <a:rPr lang="en-US">
                <a:hlinkClick r:id="rId3"/>
              </a:rPr>
              <a:t>resources@healingfoundation.org.au</a:t>
            </a:r>
            <a:endParaRPr lang="en-US"/>
          </a:p>
          <a:p>
            <a:pPr marL="171450" indent="-171450">
              <a:buFont typeface="Arial"/>
              <a:buChar char="•"/>
            </a:pPr>
            <a:r>
              <a:rPr lang="en-US"/>
              <a:t>Sharing the resource and how you used it amongst your networks.</a:t>
            </a:r>
          </a:p>
          <a:p>
            <a:pPr marL="171450" indent="-171450">
              <a:buFont typeface="Arial"/>
              <a:buChar char="•"/>
            </a:pPr>
            <a:r>
              <a:rPr lang="en-US"/>
              <a:t>Sharing your students’ learning journey and tag The Healing Foundation on Instagram @healingourway and on Facebook as ‘Healing Foundation’.</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28</a:t>
            </a:fld>
            <a:endParaRPr lang="en-AU"/>
          </a:p>
        </p:txBody>
      </p:sp>
    </p:spTree>
    <p:extLst>
      <p:ext uri="{BB962C8B-B14F-4D97-AF65-F5344CB8AC3E}">
        <p14:creationId xmlns:p14="http://schemas.microsoft.com/office/powerpoint/2010/main" val="1819905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Important to remind students to speak up if they are feeling discomfort, and any safety and wellbeing measures your school has in place.</a:t>
            </a:r>
          </a:p>
        </p:txBody>
      </p:sp>
      <p:sp>
        <p:nvSpPr>
          <p:cNvPr id="4" name="Slide Number Placeholder 3"/>
          <p:cNvSpPr>
            <a:spLocks noGrp="1"/>
          </p:cNvSpPr>
          <p:nvPr>
            <p:ph type="sldNum" sz="quarter" idx="5"/>
          </p:nvPr>
        </p:nvSpPr>
        <p:spPr/>
        <p:txBody>
          <a:bodyPr/>
          <a:lstStyle/>
          <a:p>
            <a:fld id="{3FB9F427-FC02-4E29-B27A-E11F9C680BCA}" type="slidenum">
              <a:rPr lang="en-AU" smtClean="0"/>
              <a:t>3</a:t>
            </a:fld>
            <a:endParaRPr lang="en-AU"/>
          </a:p>
        </p:txBody>
      </p:sp>
    </p:spTree>
    <p:extLst>
      <p:ext uri="{BB962C8B-B14F-4D97-AF65-F5344CB8AC3E}">
        <p14:creationId xmlns:p14="http://schemas.microsoft.com/office/powerpoint/2010/main" val="5442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Important to remind students to speak up if they are feeling discomfort, and any safety and wellbeing measures your school has in place.</a:t>
            </a:r>
          </a:p>
          <a:p>
            <a:endParaRPr lang="en-US">
              <a:cs typeface="Calibri"/>
            </a:endParaRPr>
          </a:p>
          <a:p>
            <a:r>
              <a:rPr lang="en-US"/>
              <a:t>This is also a good place to ask the cultural safety questions from the educator's guide so you can co-construct a culturally safe space with your students.</a:t>
            </a:r>
          </a:p>
        </p:txBody>
      </p:sp>
      <p:sp>
        <p:nvSpPr>
          <p:cNvPr id="4" name="Slide Number Placeholder 3"/>
          <p:cNvSpPr>
            <a:spLocks noGrp="1"/>
          </p:cNvSpPr>
          <p:nvPr>
            <p:ph type="sldNum" sz="quarter" idx="5"/>
          </p:nvPr>
        </p:nvSpPr>
        <p:spPr/>
        <p:txBody>
          <a:bodyPr/>
          <a:lstStyle/>
          <a:p>
            <a:fld id="{3FB9F427-FC02-4E29-B27A-E11F9C680BCA}" type="slidenum">
              <a:rPr lang="en-AU" smtClean="0"/>
              <a:t>4</a:t>
            </a:fld>
            <a:endParaRPr lang="en-AU"/>
          </a:p>
        </p:txBody>
      </p:sp>
    </p:spTree>
    <p:extLst>
      <p:ext uri="{BB962C8B-B14F-4D97-AF65-F5344CB8AC3E}">
        <p14:creationId xmlns:p14="http://schemas.microsoft.com/office/powerpoint/2010/main" val="362574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i="1"/>
              <a:t>OPTIONAL SLIDE</a:t>
            </a:r>
            <a:endParaRPr lang="en-US">
              <a:solidFill>
                <a:srgbClr val="8F439A"/>
              </a:solidFill>
              <a:latin typeface="Glober Bold"/>
            </a:endParaRPr>
          </a:p>
          <a:p>
            <a:pPr marL="171450" indent="-171450">
              <a:buFont typeface="Arial"/>
              <a:buChar char="•"/>
            </a:pPr>
            <a:r>
              <a:rPr lang="en-US" b="1" i="1"/>
              <a:t>Update week to timeframe for these teaching activities in consideration of class schedule and activity time. </a:t>
            </a:r>
            <a:endParaRPr lang="en-US">
              <a:solidFill>
                <a:srgbClr val="8F439A"/>
              </a:solidFill>
              <a:latin typeface="Glober Bold"/>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5</a:t>
            </a:fld>
            <a:endParaRPr lang="en-AU"/>
          </a:p>
        </p:txBody>
      </p:sp>
    </p:spTree>
    <p:extLst>
      <p:ext uri="{BB962C8B-B14F-4D97-AF65-F5344CB8AC3E}">
        <p14:creationId xmlns:p14="http://schemas.microsoft.com/office/powerpoint/2010/main" val="412261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solidFill>
                  <a:srgbClr val="000000"/>
                </a:solidFill>
              </a:rPr>
              <a:t>In this activity, students will be led in a guided reading session of an Aboriginal and Torres Strait Islander story before creating a yarning circle.</a:t>
            </a:r>
            <a:endParaRPr lang="en-US"/>
          </a:p>
          <a:p>
            <a:r>
              <a:rPr lang="en-US">
                <a:solidFill>
                  <a:srgbClr val="000000"/>
                </a:solidFill>
              </a:rPr>
              <a:t>Resources</a:t>
            </a:r>
            <a:endParaRPr lang="en-US"/>
          </a:p>
          <a:p>
            <a:pPr marL="171450" indent="-171450">
              <a:buFont typeface="Arial"/>
              <a:buChar char="•"/>
            </a:pPr>
            <a:r>
              <a:rPr lang="en-US">
                <a:solidFill>
                  <a:srgbClr val="000000"/>
                </a:solidFill>
              </a:rPr>
              <a:t>Suggested book for this session: </a:t>
            </a:r>
            <a:r>
              <a:rPr lang="en-US" i="1">
                <a:solidFill>
                  <a:srgbClr val="000000"/>
                </a:solidFill>
              </a:rPr>
              <a:t>My Country</a:t>
            </a:r>
            <a:r>
              <a:rPr lang="en-US">
                <a:solidFill>
                  <a:srgbClr val="000000"/>
                </a:solidFill>
              </a:rPr>
              <a:t> by Ezekiel </a:t>
            </a:r>
            <a:r>
              <a:rPr lang="en-US" err="1">
                <a:solidFill>
                  <a:srgbClr val="000000"/>
                </a:solidFill>
              </a:rPr>
              <a:t>Kwaymullina</a:t>
            </a:r>
            <a:r>
              <a:rPr lang="en-US">
                <a:solidFill>
                  <a:srgbClr val="000000"/>
                </a:solidFill>
              </a:rPr>
              <a:t> and Sally Morgan.</a:t>
            </a:r>
            <a:endParaRPr lang="en-US">
              <a:solidFill>
                <a:srgbClr val="000000"/>
              </a:solidFill>
              <a:cs typeface="Calibri"/>
            </a:endParaRPr>
          </a:p>
          <a:p>
            <a:pPr marL="171450" indent="-171450">
              <a:buFont typeface="Arial"/>
              <a:buChar char="•"/>
            </a:pPr>
            <a:r>
              <a:rPr lang="en-US">
                <a:solidFill>
                  <a:srgbClr val="000000"/>
                </a:solidFill>
              </a:rPr>
              <a:t>Butchers’ paper and pens.</a:t>
            </a:r>
            <a:endParaRPr lang="en-US">
              <a:solidFill>
                <a:srgbClr val="000000"/>
              </a:solidFill>
              <a:cs typeface="Calibri"/>
            </a:endParaRPr>
          </a:p>
          <a:p>
            <a:pPr marL="171450" indent="-171450">
              <a:buFont typeface="Arial"/>
              <a:buChar char="•"/>
            </a:pPr>
            <a:r>
              <a:rPr lang="en-US">
                <a:solidFill>
                  <a:srgbClr val="000000"/>
                </a:solidFill>
              </a:rPr>
              <a:t>Equipment to help you create a yarning circle (e.g. logs arranged outside, cushions arranged inside, an object that will act as a power instrument for speaker to hold).</a:t>
            </a:r>
            <a:endParaRPr lang="en-US">
              <a:solidFill>
                <a:srgbClr val="000000"/>
              </a:solidFill>
              <a:cs typeface="Calibri"/>
            </a:endParaRPr>
          </a:p>
          <a:p>
            <a:pPr marL="171450" indent="-171450">
              <a:buFont typeface="Arial"/>
              <a:buChar char="•"/>
            </a:pPr>
            <a:r>
              <a:rPr lang="en-US">
                <a:solidFill>
                  <a:srgbClr val="000000"/>
                </a:solidFill>
              </a:rPr>
              <a:t>Read information about </a:t>
            </a:r>
            <a:r>
              <a:rPr lang="en-US">
                <a:solidFill>
                  <a:srgbClr val="000000"/>
                </a:solidFill>
                <a:hlinkClick r:id="rId3"/>
              </a:rPr>
              <a:t>yarning circles</a:t>
            </a:r>
            <a:r>
              <a:rPr lang="en-US">
                <a:solidFill>
                  <a:srgbClr val="000000"/>
                </a:solidFill>
              </a:rPr>
              <a:t>.</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6</a:t>
            </a:fld>
            <a:endParaRPr lang="en-AU"/>
          </a:p>
        </p:txBody>
      </p:sp>
    </p:spTree>
    <p:extLst>
      <p:ext uri="{BB962C8B-B14F-4D97-AF65-F5344CB8AC3E}">
        <p14:creationId xmlns:p14="http://schemas.microsoft.com/office/powerpoint/2010/main" val="1346548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the selected book, stopping to explain or answer questions if necessary. </a:t>
            </a:r>
            <a:endParaRPr lang="en-US"/>
          </a:p>
          <a:p>
            <a:endParaRPr lang="en-AU"/>
          </a:p>
          <a:p>
            <a:r>
              <a:rPr lang="en-AU"/>
              <a:t>Once you have finished the book, discuss any key points. You might ask:</a:t>
            </a:r>
            <a:endParaRPr lang="en-US"/>
          </a:p>
          <a:p>
            <a:pPr marL="171450" indent="-171450">
              <a:buFont typeface="Arial"/>
              <a:buChar char="•"/>
            </a:pPr>
            <a:r>
              <a:rPr lang="en-AU"/>
              <a:t>What did you like about the story?</a:t>
            </a:r>
            <a:endParaRPr lang="en-US">
              <a:cs typeface="Calibri" panose="020F0502020204030204"/>
            </a:endParaRPr>
          </a:p>
          <a:p>
            <a:pPr marL="171450" indent="-171450">
              <a:buFont typeface="Arial"/>
              <a:buChar char="•"/>
            </a:pPr>
            <a:r>
              <a:rPr lang="en-AU"/>
              <a:t>What did you learn from the story?</a:t>
            </a:r>
            <a:endParaRPr lang="en-US">
              <a:cs typeface="Calibri" panose="020F0502020204030204"/>
            </a:endParaRPr>
          </a:p>
          <a:p>
            <a:pPr marL="171450" indent="-171450">
              <a:buFont typeface="Arial"/>
              <a:buChar char="•"/>
            </a:pPr>
            <a:r>
              <a:rPr lang="en-AU"/>
              <a:t>Are there any words in the story that are new to you?</a:t>
            </a:r>
            <a:endParaRPr lang="en-US">
              <a:cs typeface="Calibri" panose="020F0502020204030204"/>
            </a:endParaRPr>
          </a:p>
          <a:p>
            <a:pPr marL="171450" indent="-171450">
              <a:buFont typeface="Arial"/>
              <a:buChar char="•"/>
            </a:pPr>
            <a:r>
              <a:rPr lang="en-AU"/>
              <a:t>How does the book use illustration to help us feel something in the story?</a:t>
            </a:r>
            <a:endParaRPr lang="en-US">
              <a:cs typeface="Calibri" panose="020F0502020204030204"/>
            </a:endParaRPr>
          </a:p>
          <a:p>
            <a:pPr marL="171450" indent="-171450">
              <a:buFont typeface="Arial"/>
              <a:buChar char="•"/>
            </a:pPr>
            <a:endParaRPr lang="en-AU">
              <a:cs typeface="Calibri" panose="020F0502020204030204"/>
            </a:endParaRPr>
          </a:p>
          <a:p>
            <a:r>
              <a:rPr lang="en-AU"/>
              <a:t>You may like to take notes on the students' responses and display them on the classroom wall. This activity can be used to activate students’ prior knowledge about First Nations history and gauge any misinformation students may have about Aboriginal and Torres Strait Islander cultures or history.</a:t>
            </a:r>
            <a:endParaRPr lang="en-AU">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7</a:t>
            </a:fld>
            <a:endParaRPr lang="en-AU"/>
          </a:p>
        </p:txBody>
      </p:sp>
    </p:spTree>
    <p:extLst>
      <p:ext uri="{BB962C8B-B14F-4D97-AF65-F5344CB8AC3E}">
        <p14:creationId xmlns:p14="http://schemas.microsoft.com/office/powerpoint/2010/main" val="201392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Encourage students to share what they know about Yarning Circles. Use the next slide to explain what happened in more detail.</a:t>
            </a:r>
          </a:p>
        </p:txBody>
      </p:sp>
      <p:sp>
        <p:nvSpPr>
          <p:cNvPr id="4" name="Slide Number Placeholder 3"/>
          <p:cNvSpPr>
            <a:spLocks noGrp="1"/>
          </p:cNvSpPr>
          <p:nvPr>
            <p:ph type="sldNum" sz="quarter" idx="5"/>
          </p:nvPr>
        </p:nvSpPr>
        <p:spPr/>
        <p:txBody>
          <a:bodyPr/>
          <a:lstStyle/>
          <a:p>
            <a:fld id="{3FB9F427-FC02-4E29-B27A-E11F9C680BCA}" type="slidenum">
              <a:rPr lang="en-AU" smtClean="0"/>
              <a:t>8</a:t>
            </a:fld>
            <a:endParaRPr lang="en-AU"/>
          </a:p>
        </p:txBody>
      </p:sp>
    </p:spTree>
    <p:extLst>
      <p:ext uri="{BB962C8B-B14F-4D97-AF65-F5344CB8AC3E}">
        <p14:creationId xmlns:p14="http://schemas.microsoft.com/office/powerpoint/2010/main" val="172277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AU"/>
              <a:t>The use of Yarning Circles is an important process within Aboriginal and Torres Strait Islander cultures. This process has been used by Indigenous people from around the world for centuries to </a:t>
            </a:r>
            <a:r>
              <a:rPr lang="en-AU" b="1"/>
              <a:t>build respectful relationships</a:t>
            </a:r>
            <a:r>
              <a:rPr lang="en-AU"/>
              <a:t>, </a:t>
            </a:r>
            <a:r>
              <a:rPr lang="en-AU" b="1"/>
              <a:t>learn from a collective group </a:t>
            </a:r>
            <a:r>
              <a:rPr lang="en-AU"/>
              <a:t>and to </a:t>
            </a:r>
            <a:r>
              <a:rPr lang="en-AU" b="1"/>
              <a:t>preserve and pass on cultural knowledge</a:t>
            </a:r>
            <a:r>
              <a:rPr lang="en-AU"/>
              <a:t>.</a:t>
            </a:r>
            <a:endParaRPr lang="en-US"/>
          </a:p>
          <a:p>
            <a:pPr>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9</a:t>
            </a:fld>
            <a:endParaRPr lang="en-AU"/>
          </a:p>
        </p:txBody>
      </p:sp>
    </p:spTree>
    <p:extLst>
      <p:ext uri="{BB962C8B-B14F-4D97-AF65-F5344CB8AC3E}">
        <p14:creationId xmlns:p14="http://schemas.microsoft.com/office/powerpoint/2010/main" val="311912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918792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3/10/2023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73670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3/10/2023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05887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57028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9886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9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48592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D611F3-6954-4309-BF39-732E0E965FBC}" type="datetimeFigureOut">
              <a:rPr lang="en-AU" smtClean="0"/>
              <a:t>3/10/2023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6253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8D611F3-6954-4309-BF39-732E0E965FBC}" type="datetimeFigureOut">
              <a:rPr lang="en-AU" smtClean="0"/>
              <a:t>3/10/2023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86731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8D611F3-6954-4309-BF39-732E0E965FBC}" type="datetimeFigureOut">
              <a:rPr lang="en-AU" smtClean="0"/>
              <a:t>3/10/2023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9333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8D611F3-6954-4309-BF39-732E0E965FBC}" type="datetimeFigureOut">
              <a:rPr lang="en-AU" smtClean="0"/>
              <a:t>3/10/2023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48605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611F3-6954-4309-BF39-732E0E965FBC}" type="datetimeFigureOut">
              <a:rPr lang="en-AU" smtClean="0"/>
              <a:t>3/10/2023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7367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611F3-6954-4309-BF39-732E0E965FBC}" type="datetimeFigureOut">
              <a:rPr lang="en-AU" smtClean="0"/>
              <a:t>3/10/2023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B900-C217-4833-9EF1-7E1D869035BB}" type="slidenum">
              <a:rPr lang="en-AU" smtClean="0"/>
              <a:t>‹#›</a:t>
            </a:fld>
            <a:endParaRPr lang="en-AU"/>
          </a:p>
        </p:txBody>
      </p:sp>
    </p:spTree>
    <p:extLst>
      <p:ext uri="{BB962C8B-B14F-4D97-AF65-F5344CB8AC3E}">
        <p14:creationId xmlns:p14="http://schemas.microsoft.com/office/powerpoint/2010/main" val="6057748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l0oBFtlDwTs?feature=oembed"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vlqx8EYvRbQ?feature=oembed" TargetMode="External"/><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5.jpeg"/><Relationship Id="rId4" Type="http://schemas.openxmlformats.org/officeDocument/2006/relationships/image" Target="../media/image5.pn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D8F16D-7E15-29DF-40AB-9AD496CB558C}"/>
              </a:ext>
            </a:extLst>
          </p:cNvPr>
          <p:cNvSpPr txBox="1"/>
          <p:nvPr/>
        </p:nvSpPr>
        <p:spPr>
          <a:xfrm>
            <a:off x="356936" y="4367993"/>
            <a:ext cx="11478127" cy="646331"/>
          </a:xfrm>
          <a:prstGeom prst="rect">
            <a:avLst/>
          </a:prstGeom>
          <a:noFill/>
        </p:spPr>
        <p:txBody>
          <a:bodyPr wrap="square" lIns="91440" tIns="45720" rIns="91440" bIns="45720" rtlCol="0" anchor="t">
            <a:spAutoFit/>
          </a:bodyPr>
          <a:lstStyle/>
          <a:p>
            <a:pPr algn="ctr"/>
            <a:r>
              <a:rPr lang="en-AU" sz="3600" b="1">
                <a:solidFill>
                  <a:schemeClr val="bg1"/>
                </a:solidFill>
              </a:rPr>
              <a:t>Year 1</a:t>
            </a:r>
            <a:endParaRPr lang="en-US">
              <a:solidFill>
                <a:schemeClr val="bg1"/>
              </a:solidFill>
            </a:endParaRPr>
          </a:p>
        </p:txBody>
      </p:sp>
    </p:spTree>
    <p:extLst>
      <p:ext uri="{BB962C8B-B14F-4D97-AF65-F5344CB8AC3E}">
        <p14:creationId xmlns:p14="http://schemas.microsoft.com/office/powerpoint/2010/main" val="24380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7FD50761-6571-D8D6-692D-1A43CA75286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94A497B4-2D8F-82E5-28F6-BDFB3AD31D64}"/>
              </a:ext>
            </a:extLst>
          </p:cNvPr>
          <p:cNvSpPr txBox="1">
            <a:spLocks/>
          </p:cNvSpPr>
          <p:nvPr/>
        </p:nvSpPr>
        <p:spPr>
          <a:xfrm>
            <a:off x="848035" y="2246684"/>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a:solidFill>
                  <a:schemeClr val="bg1"/>
                </a:solidFill>
                <a:latin typeface="Calibri"/>
                <a:ea typeface="+mj-lt"/>
                <a:cs typeface="+mj-lt"/>
              </a:rPr>
              <a:t>Yarning Circle</a:t>
            </a:r>
            <a:endParaRPr lang="en-US">
              <a:solidFill>
                <a:schemeClr val="bg1"/>
              </a:solidFill>
            </a:endParaRPr>
          </a:p>
        </p:txBody>
      </p:sp>
      <p:pic>
        <p:nvPicPr>
          <p:cNvPr id="5" name="Picture 4" descr="A book cover of a book&#10;&#10;Description automatically generated">
            <a:extLst>
              <a:ext uri="{FF2B5EF4-FFF2-40B4-BE49-F238E27FC236}">
                <a16:creationId xmlns:a16="http://schemas.microsoft.com/office/drawing/2014/main" id="{D31714C1-D65A-5458-2C79-F1092A56B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695575" y="3806002"/>
            <a:ext cx="2519491" cy="2466800"/>
          </a:xfrm>
          <a:prstGeom prst="rect">
            <a:avLst/>
          </a:prstGeom>
        </p:spPr>
      </p:pic>
    </p:spTree>
    <p:extLst>
      <p:ext uri="{BB962C8B-B14F-4D97-AF65-F5344CB8AC3E}">
        <p14:creationId xmlns:p14="http://schemas.microsoft.com/office/powerpoint/2010/main" val="3914553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a:solidFill>
                  <a:schemeClr val="bg1"/>
                </a:solidFill>
                <a:latin typeface="+mn-lt"/>
              </a:rPr>
              <a:t>Activity 2: </a:t>
            </a:r>
          </a:p>
          <a:p>
            <a:pPr algn="ctr"/>
            <a:r>
              <a:rPr lang="en-US" sz="3600" b="1">
                <a:solidFill>
                  <a:schemeClr val="bg1"/>
                </a:solidFill>
                <a:latin typeface="+mn-lt"/>
              </a:rPr>
              <a:t>Storytelling tradition</a:t>
            </a:r>
            <a:endParaRPr lang="en-US">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A41CDE1-0126-62A0-9CCE-1BB9704BF1F4}"/>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2" name="Picture 1" descr="Text&#10;&#10;Description automatically generated">
            <a:extLst>
              <a:ext uri="{FF2B5EF4-FFF2-40B4-BE49-F238E27FC236}">
                <a16:creationId xmlns:a16="http://schemas.microsoft.com/office/drawing/2014/main" id="{76B3F109-CE51-F86A-617F-E8C2203D49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008212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B30964-5128-4705-B715-9A576D635D29}"/>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alibri"/>
                <a:ea typeface="+mj-lt"/>
                <a:cs typeface="+mj-lt"/>
              </a:rPr>
              <a:t>Read book: </a:t>
            </a:r>
            <a:r>
              <a:rPr lang="en-US" sz="3200" b="1" i="1">
                <a:solidFill>
                  <a:schemeClr val="bg1"/>
                </a:solidFill>
                <a:latin typeface="Calibri"/>
                <a:ea typeface="+mj-lt"/>
                <a:cs typeface="+mj-lt"/>
              </a:rPr>
              <a:t>A is for Aunty </a:t>
            </a:r>
            <a:r>
              <a:rPr lang="en-US" sz="3200" b="1">
                <a:solidFill>
                  <a:schemeClr val="bg1"/>
                </a:solidFill>
                <a:latin typeface="Calibri"/>
                <a:ea typeface="+mj-lt"/>
                <a:cs typeface="+mj-lt"/>
              </a:rPr>
              <a:t>by Elaine Russell</a:t>
            </a:r>
          </a:p>
        </p:txBody>
      </p:sp>
      <p:pic>
        <p:nvPicPr>
          <p:cNvPr id="7" name="Picture 6" descr="A book cover with a river and trees&#10;&#10;Description automatically generated">
            <a:extLst>
              <a:ext uri="{FF2B5EF4-FFF2-40B4-BE49-F238E27FC236}">
                <a16:creationId xmlns:a16="http://schemas.microsoft.com/office/drawing/2014/main" id="{F8F7E446-2BCA-A83C-1036-5B9655AEB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394" y="1844001"/>
            <a:ext cx="5461211" cy="4658092"/>
          </a:xfrm>
          <a:prstGeom prst="rect">
            <a:avLst/>
          </a:prstGeom>
        </p:spPr>
      </p:pic>
    </p:spTree>
    <p:extLst>
      <p:ext uri="{BB962C8B-B14F-4D97-AF65-F5344CB8AC3E}">
        <p14:creationId xmlns:p14="http://schemas.microsoft.com/office/powerpoint/2010/main" val="4169424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FB87-CA61-09C4-85DE-E98F18272278}"/>
              </a:ext>
            </a:extLst>
          </p:cNvPr>
          <p:cNvSpPr txBox="1">
            <a:spLocks/>
          </p:cNvSpPr>
          <p:nvPr/>
        </p:nvSpPr>
        <p:spPr>
          <a:xfrm>
            <a:off x="793726" y="944699"/>
            <a:ext cx="10515600" cy="64887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a:ea typeface="+mj-lt"/>
                <a:cs typeface="+mj-lt"/>
              </a:rPr>
              <a:t>Storytelling Tradition</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CC27B53D-D362-6996-A7CA-86523AF18BF6}"/>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20644" t="14389" r="20379" b="25532"/>
          <a:stretch/>
        </p:blipFill>
        <p:spPr>
          <a:xfrm>
            <a:off x="3813356" y="1593577"/>
            <a:ext cx="4565288" cy="4650469"/>
          </a:xfrm>
          <a:prstGeom prst="rect">
            <a:avLst/>
          </a:prstGeom>
        </p:spPr>
      </p:pic>
    </p:spTree>
    <p:extLst>
      <p:ext uri="{BB962C8B-B14F-4D97-AF65-F5344CB8AC3E}">
        <p14:creationId xmlns:p14="http://schemas.microsoft.com/office/powerpoint/2010/main" val="2005283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537B-566E-3B7F-E9D4-1EEFF0D7A366}"/>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a:solidFill>
                  <a:schemeClr val="bg1"/>
                </a:solidFill>
                <a:latin typeface="Calibri" panose="020F0502020204030204" pitchFamily="34" charset="0"/>
                <a:cs typeface="Calibri" panose="020F0502020204030204" pitchFamily="34" charset="0"/>
              </a:rPr>
              <a:t>Audio: </a:t>
            </a:r>
            <a:r>
              <a:rPr lang="en-AU" sz="3200" b="1" i="1" err="1">
                <a:solidFill>
                  <a:schemeClr val="bg1"/>
                </a:solidFill>
                <a:effectLst/>
                <a:latin typeface="Calibri" panose="020F0502020204030204" pitchFamily="34" charset="0"/>
                <a:cs typeface="Calibri" panose="020F0502020204030204" pitchFamily="34" charset="0"/>
              </a:rPr>
              <a:t>Gelam</a:t>
            </a:r>
            <a:r>
              <a:rPr lang="en-AU" sz="3200" b="1">
                <a:solidFill>
                  <a:schemeClr val="bg1"/>
                </a:solidFill>
                <a:effectLst/>
                <a:latin typeface="Calibri" panose="020F0502020204030204" pitchFamily="34" charset="0"/>
                <a:cs typeface="Calibri" panose="020F0502020204030204" pitchFamily="34" charset="0"/>
              </a:rPr>
              <a:t>—creator of dugong</a:t>
            </a:r>
          </a:p>
        </p:txBody>
      </p:sp>
      <p:sp>
        <p:nvSpPr>
          <p:cNvPr id="3" name="Content Placeholder 2">
            <a:extLst>
              <a:ext uri="{FF2B5EF4-FFF2-40B4-BE49-F238E27FC236}">
                <a16:creationId xmlns:a16="http://schemas.microsoft.com/office/drawing/2014/main" id="{A38AB55D-2978-5169-2B09-A832AF291FEE}"/>
              </a:ext>
            </a:extLst>
          </p:cNvPr>
          <p:cNvSpPr txBox="1">
            <a:spLocks/>
          </p:cNvSpPr>
          <p:nvPr/>
        </p:nvSpPr>
        <p:spPr>
          <a:xfrm>
            <a:off x="838200" y="1690688"/>
            <a:ext cx="8192173" cy="380236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solidFill>
                <a:schemeClr val="bg1"/>
              </a:solidFill>
              <a:latin typeface="Arial"/>
              <a:cs typeface="Arial"/>
            </a:endParaRPr>
          </a:p>
        </p:txBody>
      </p:sp>
      <p:pic>
        <p:nvPicPr>
          <p:cNvPr id="4" name="Picture 3" descr="A blue whale with a tail&#10;&#10;Description automatically generated">
            <a:extLst>
              <a:ext uri="{FF2B5EF4-FFF2-40B4-BE49-F238E27FC236}">
                <a16:creationId xmlns:a16="http://schemas.microsoft.com/office/drawing/2014/main" id="{5C6B8AB1-08D4-AB19-C747-F5BEB4E282F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6321" b="27070"/>
          <a:stretch/>
        </p:blipFill>
        <p:spPr>
          <a:xfrm rot="1200000" flipH="1">
            <a:off x="2987193" y="2467841"/>
            <a:ext cx="6807351" cy="2657082"/>
          </a:xfrm>
          <a:prstGeom prst="rect">
            <a:avLst/>
          </a:prstGeom>
        </p:spPr>
      </p:pic>
      <p:pic>
        <p:nvPicPr>
          <p:cNvPr id="5" name="Online Media 4" title="Picture This - The story of Gelam the creator of dugong">
            <a:hlinkClick r:id="" action="ppaction://media"/>
            <a:extLst>
              <a:ext uri="{FF2B5EF4-FFF2-40B4-BE49-F238E27FC236}">
                <a16:creationId xmlns:a16="http://schemas.microsoft.com/office/drawing/2014/main" id="{A6A1E4CF-70FF-39C6-1392-A2603A291F76}"/>
              </a:ext>
            </a:extLst>
          </p:cNvPr>
          <p:cNvPicPr>
            <a:picLocks noRot="1" noChangeAspect="1"/>
          </p:cNvPicPr>
          <p:nvPr>
            <a:videoFile r:link="rId1"/>
          </p:nvPr>
        </p:nvPicPr>
        <p:blipFill>
          <a:blip r:embed="rId5"/>
          <a:stretch>
            <a:fillRect/>
          </a:stretch>
        </p:blipFill>
        <p:spPr>
          <a:xfrm>
            <a:off x="215809" y="6371656"/>
            <a:ext cx="397303" cy="270460"/>
          </a:xfrm>
          <a:prstGeom prst="rect">
            <a:avLst/>
          </a:prstGeom>
        </p:spPr>
      </p:pic>
    </p:spTree>
    <p:extLst>
      <p:ext uri="{BB962C8B-B14F-4D97-AF65-F5344CB8AC3E}">
        <p14:creationId xmlns:p14="http://schemas.microsoft.com/office/powerpoint/2010/main" val="593366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537B-566E-3B7F-E9D4-1EEFF0D7A366}"/>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a:solidFill>
                  <a:schemeClr val="bg1"/>
                </a:solidFill>
                <a:latin typeface="Calibri" panose="020F0502020204030204" pitchFamily="34" charset="0"/>
                <a:cs typeface="Calibri" panose="020F0502020204030204" pitchFamily="34" charset="0"/>
              </a:rPr>
              <a:t>Audio: </a:t>
            </a:r>
            <a:r>
              <a:rPr lang="en-AU" sz="3200" b="1" i="1" err="1">
                <a:solidFill>
                  <a:schemeClr val="bg1"/>
                </a:solidFill>
                <a:effectLst/>
                <a:latin typeface="Calibri" panose="020F0502020204030204" pitchFamily="34" charset="0"/>
                <a:cs typeface="Calibri" panose="020F0502020204030204" pitchFamily="34" charset="0"/>
              </a:rPr>
              <a:t>Gelam</a:t>
            </a:r>
            <a:r>
              <a:rPr lang="en-AU" sz="3200" b="1">
                <a:solidFill>
                  <a:schemeClr val="bg1"/>
                </a:solidFill>
                <a:effectLst/>
                <a:latin typeface="Calibri" panose="020F0502020204030204" pitchFamily="34" charset="0"/>
                <a:cs typeface="Calibri" panose="020F0502020204030204" pitchFamily="34" charset="0"/>
              </a:rPr>
              <a:t>—creator of dugong</a:t>
            </a:r>
          </a:p>
        </p:txBody>
      </p:sp>
      <p:sp>
        <p:nvSpPr>
          <p:cNvPr id="3" name="Content Placeholder 2">
            <a:extLst>
              <a:ext uri="{FF2B5EF4-FFF2-40B4-BE49-F238E27FC236}">
                <a16:creationId xmlns:a16="http://schemas.microsoft.com/office/drawing/2014/main" id="{A38AB55D-2978-5169-2B09-A832AF291FEE}"/>
              </a:ext>
            </a:extLst>
          </p:cNvPr>
          <p:cNvSpPr txBox="1">
            <a:spLocks/>
          </p:cNvSpPr>
          <p:nvPr/>
        </p:nvSpPr>
        <p:spPr>
          <a:xfrm>
            <a:off x="838200" y="1690688"/>
            <a:ext cx="8192173" cy="380236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solidFill>
                <a:schemeClr val="bg1"/>
              </a:solidFill>
              <a:latin typeface="Arial"/>
              <a:cs typeface="Arial"/>
            </a:endParaRPr>
          </a:p>
        </p:txBody>
      </p:sp>
      <p:pic>
        <p:nvPicPr>
          <p:cNvPr id="4" name="Picture 3" descr="A blue whale with a tail&#10;&#10;Description automatically generated">
            <a:extLst>
              <a:ext uri="{FF2B5EF4-FFF2-40B4-BE49-F238E27FC236}">
                <a16:creationId xmlns:a16="http://schemas.microsoft.com/office/drawing/2014/main" id="{5C6B8AB1-08D4-AB19-C747-F5BEB4E282F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6321" b="27070"/>
          <a:stretch/>
        </p:blipFill>
        <p:spPr>
          <a:xfrm rot="-660000" flipH="1">
            <a:off x="2796693" y="1096241"/>
            <a:ext cx="6807351" cy="2657082"/>
          </a:xfrm>
          <a:prstGeom prst="rect">
            <a:avLst/>
          </a:prstGeom>
        </p:spPr>
      </p:pic>
      <p:graphicFrame>
        <p:nvGraphicFramePr>
          <p:cNvPr id="6" name="Table 5">
            <a:extLst>
              <a:ext uri="{FF2B5EF4-FFF2-40B4-BE49-F238E27FC236}">
                <a16:creationId xmlns:a16="http://schemas.microsoft.com/office/drawing/2014/main" id="{5FB44340-09F0-8CB2-C314-B3C6CC20C725}"/>
              </a:ext>
            </a:extLst>
          </p:cNvPr>
          <p:cNvGraphicFramePr>
            <a:graphicFrameLocks noGrp="1"/>
          </p:cNvGraphicFramePr>
          <p:nvPr>
            <p:extLst>
              <p:ext uri="{D42A27DB-BD31-4B8C-83A1-F6EECF244321}">
                <p14:modId xmlns:p14="http://schemas.microsoft.com/office/powerpoint/2010/main" val="427138616"/>
              </p:ext>
            </p:extLst>
          </p:nvPr>
        </p:nvGraphicFramePr>
        <p:xfrm>
          <a:off x="2149475" y="4532312"/>
          <a:ext cx="8096250" cy="790575"/>
        </p:xfrm>
        <a:graphic>
          <a:graphicData uri="http://schemas.openxmlformats.org/drawingml/2006/table">
            <a:tbl>
              <a:tblPr firstRow="1" bandRow="1">
                <a:tableStyleId>{5C22544A-7EE6-4342-B048-85BDC9FD1C3A}</a:tableStyleId>
              </a:tblPr>
              <a:tblGrid>
                <a:gridCol w="1619250">
                  <a:extLst>
                    <a:ext uri="{9D8B030D-6E8A-4147-A177-3AD203B41FA5}">
                      <a16:colId xmlns:a16="http://schemas.microsoft.com/office/drawing/2014/main" val="3646815804"/>
                    </a:ext>
                  </a:extLst>
                </a:gridCol>
                <a:gridCol w="1619250">
                  <a:extLst>
                    <a:ext uri="{9D8B030D-6E8A-4147-A177-3AD203B41FA5}">
                      <a16:colId xmlns:a16="http://schemas.microsoft.com/office/drawing/2014/main" val="4284483365"/>
                    </a:ext>
                  </a:extLst>
                </a:gridCol>
                <a:gridCol w="1619250">
                  <a:extLst>
                    <a:ext uri="{9D8B030D-6E8A-4147-A177-3AD203B41FA5}">
                      <a16:colId xmlns:a16="http://schemas.microsoft.com/office/drawing/2014/main" val="151620539"/>
                    </a:ext>
                  </a:extLst>
                </a:gridCol>
                <a:gridCol w="1619250">
                  <a:extLst>
                    <a:ext uri="{9D8B030D-6E8A-4147-A177-3AD203B41FA5}">
                      <a16:colId xmlns:a16="http://schemas.microsoft.com/office/drawing/2014/main" val="4061737467"/>
                    </a:ext>
                  </a:extLst>
                </a:gridCol>
                <a:gridCol w="1619250">
                  <a:extLst>
                    <a:ext uri="{9D8B030D-6E8A-4147-A177-3AD203B41FA5}">
                      <a16:colId xmlns:a16="http://schemas.microsoft.com/office/drawing/2014/main" val="2310375325"/>
                    </a:ext>
                  </a:extLst>
                </a:gridCol>
              </a:tblGrid>
              <a:tr h="790575">
                <a:tc>
                  <a:txBody>
                    <a:bodyPr/>
                    <a:lstStyle/>
                    <a:p>
                      <a:pPr algn="ctr" fontAlgn="base"/>
                      <a:r>
                        <a:rPr lang="en-US" sz="1800">
                          <a:effectLst/>
                        </a:rPr>
                        <a:t>1</a:t>
                      </a:r>
                    </a:p>
                  </a:txBody>
                  <a:tcPr/>
                </a:tc>
                <a:tc>
                  <a:txBody>
                    <a:bodyPr/>
                    <a:lstStyle/>
                    <a:p>
                      <a:pPr algn="ctr" fontAlgn="base"/>
                      <a:r>
                        <a:rPr lang="en-US" sz="1800">
                          <a:effectLst/>
                        </a:rPr>
                        <a:t>2</a:t>
                      </a:r>
                    </a:p>
                  </a:txBody>
                  <a:tcPr/>
                </a:tc>
                <a:tc>
                  <a:txBody>
                    <a:bodyPr/>
                    <a:lstStyle/>
                    <a:p>
                      <a:pPr algn="ctr" fontAlgn="base"/>
                      <a:r>
                        <a:rPr lang="en-US" sz="1800">
                          <a:effectLst/>
                        </a:rPr>
                        <a:t>3</a:t>
                      </a:r>
                    </a:p>
                  </a:txBody>
                  <a:tcPr/>
                </a:tc>
                <a:tc>
                  <a:txBody>
                    <a:bodyPr/>
                    <a:lstStyle/>
                    <a:p>
                      <a:pPr algn="ctr" fontAlgn="base"/>
                      <a:r>
                        <a:rPr lang="en-US" sz="1800">
                          <a:effectLst/>
                        </a:rPr>
                        <a:t>4</a:t>
                      </a:r>
                    </a:p>
                  </a:txBody>
                  <a:tcPr/>
                </a:tc>
                <a:tc>
                  <a:txBody>
                    <a:bodyPr/>
                    <a:lstStyle/>
                    <a:p>
                      <a:pPr algn="ctr" fontAlgn="base"/>
                      <a:r>
                        <a:rPr lang="en-US" sz="1800">
                          <a:effectLst/>
                        </a:rPr>
                        <a:t>5​</a:t>
                      </a:r>
                      <a:endParaRPr lang="en-US">
                        <a:effectLst/>
                      </a:endParaRPr>
                    </a:p>
                  </a:txBody>
                  <a:tcPr/>
                </a:tc>
                <a:extLst>
                  <a:ext uri="{0D108BD9-81ED-4DB2-BD59-A6C34878D82A}">
                    <a16:rowId xmlns:a16="http://schemas.microsoft.com/office/drawing/2014/main" val="2353867424"/>
                  </a:ext>
                </a:extLst>
              </a:tr>
            </a:tbl>
          </a:graphicData>
        </a:graphic>
      </p:graphicFrame>
    </p:spTree>
    <p:extLst>
      <p:ext uri="{BB962C8B-B14F-4D97-AF65-F5344CB8AC3E}">
        <p14:creationId xmlns:p14="http://schemas.microsoft.com/office/powerpoint/2010/main" val="3794411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537B-566E-3B7F-E9D4-1EEFF0D7A366}"/>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a:solidFill>
                  <a:schemeClr val="bg1"/>
                </a:solidFill>
                <a:latin typeface="Calibri" panose="020F0502020204030204" pitchFamily="34" charset="0"/>
                <a:cs typeface="Calibri" panose="020F0502020204030204" pitchFamily="34" charset="0"/>
              </a:rPr>
              <a:t>Audio: </a:t>
            </a:r>
            <a:r>
              <a:rPr lang="en-AU" sz="3200" b="1" i="1" err="1">
                <a:solidFill>
                  <a:schemeClr val="bg1"/>
                </a:solidFill>
                <a:effectLst/>
                <a:latin typeface="Calibri" panose="020F0502020204030204" pitchFamily="34" charset="0"/>
                <a:cs typeface="Calibri" panose="020F0502020204030204" pitchFamily="34" charset="0"/>
              </a:rPr>
              <a:t>Gelam</a:t>
            </a:r>
            <a:r>
              <a:rPr lang="en-AU" sz="3200" b="1">
                <a:solidFill>
                  <a:schemeClr val="bg1"/>
                </a:solidFill>
                <a:effectLst/>
                <a:latin typeface="Calibri" panose="020F0502020204030204" pitchFamily="34" charset="0"/>
                <a:cs typeface="Calibri" panose="020F0502020204030204" pitchFamily="34" charset="0"/>
              </a:rPr>
              <a:t>—creator of dugong</a:t>
            </a:r>
          </a:p>
        </p:txBody>
      </p:sp>
      <p:sp>
        <p:nvSpPr>
          <p:cNvPr id="3" name="Content Placeholder 2">
            <a:extLst>
              <a:ext uri="{FF2B5EF4-FFF2-40B4-BE49-F238E27FC236}">
                <a16:creationId xmlns:a16="http://schemas.microsoft.com/office/drawing/2014/main" id="{A38AB55D-2978-5169-2B09-A832AF291FEE}"/>
              </a:ext>
            </a:extLst>
          </p:cNvPr>
          <p:cNvSpPr txBox="1">
            <a:spLocks/>
          </p:cNvSpPr>
          <p:nvPr/>
        </p:nvSpPr>
        <p:spPr>
          <a:xfrm>
            <a:off x="838200" y="1690688"/>
            <a:ext cx="8192173" cy="380236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solidFill>
                <a:schemeClr val="bg1"/>
              </a:solidFill>
              <a:latin typeface="Arial"/>
              <a:cs typeface="Arial"/>
            </a:endParaRPr>
          </a:p>
        </p:txBody>
      </p:sp>
      <p:pic>
        <p:nvPicPr>
          <p:cNvPr id="4" name="Picture 3" descr="A blue whale with a tail&#10;&#10;Description automatically generated">
            <a:extLst>
              <a:ext uri="{FF2B5EF4-FFF2-40B4-BE49-F238E27FC236}">
                <a16:creationId xmlns:a16="http://schemas.microsoft.com/office/drawing/2014/main" id="{5C6B8AB1-08D4-AB19-C747-F5BEB4E282F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6321" b="27070"/>
          <a:stretch/>
        </p:blipFill>
        <p:spPr>
          <a:xfrm rot="-1560000" flipH="1">
            <a:off x="2987193" y="2467841"/>
            <a:ext cx="6807351" cy="2657082"/>
          </a:xfrm>
          <a:prstGeom prst="rect">
            <a:avLst/>
          </a:prstGeom>
        </p:spPr>
      </p:pic>
    </p:spTree>
    <p:extLst>
      <p:ext uri="{BB962C8B-B14F-4D97-AF65-F5344CB8AC3E}">
        <p14:creationId xmlns:p14="http://schemas.microsoft.com/office/powerpoint/2010/main" val="2360573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1DE11D1F-922C-DA6C-6D2E-58ACD5A0D817}"/>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20644" t="14389" r="20379" b="25532"/>
          <a:stretch/>
        </p:blipFill>
        <p:spPr>
          <a:xfrm>
            <a:off x="1670302" y="3495524"/>
            <a:ext cx="1973822" cy="2009812"/>
          </a:xfrm>
          <a:prstGeom prst="rect">
            <a:avLst/>
          </a:prstGeom>
        </p:spPr>
      </p:pic>
      <p:sp>
        <p:nvSpPr>
          <p:cNvPr id="2" name="Title 1">
            <a:extLst>
              <a:ext uri="{FF2B5EF4-FFF2-40B4-BE49-F238E27FC236}">
                <a16:creationId xmlns:a16="http://schemas.microsoft.com/office/drawing/2014/main" id="{5F24B996-0328-8EA9-C827-62C25B8E1925}"/>
              </a:ext>
            </a:extLst>
          </p:cNvPr>
          <p:cNvSpPr txBox="1">
            <a:spLocks/>
          </p:cNvSpPr>
          <p:nvPr/>
        </p:nvSpPr>
        <p:spPr>
          <a:xfrm>
            <a:off x="3089924" y="2574632"/>
            <a:ext cx="4312493" cy="1704786"/>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4000" b="1" kern="1200">
                <a:solidFill>
                  <a:srgbClr val="FFFFFF"/>
                </a:solidFill>
                <a:latin typeface="Calibri"/>
                <a:cs typeface="Calibri"/>
              </a:rPr>
              <a:t>Activity </a:t>
            </a:r>
            <a:r>
              <a:rPr lang="en-US" sz="4000" b="1">
                <a:solidFill>
                  <a:srgbClr val="FFFFFF"/>
                </a:solidFill>
                <a:latin typeface="Calibri"/>
                <a:cs typeface="Calibri"/>
              </a:rPr>
              <a:t>3</a:t>
            </a:r>
            <a:r>
              <a:rPr lang="en-US" sz="4000" b="1" kern="1200">
                <a:solidFill>
                  <a:srgbClr val="FFFFFF"/>
                </a:solidFill>
                <a:latin typeface="Calibri"/>
                <a:cs typeface="Calibri"/>
              </a:rPr>
              <a:t>:</a:t>
            </a:r>
            <a:r>
              <a:rPr lang="en-US" sz="4000" b="1">
                <a:solidFill>
                  <a:srgbClr val="FFFFFF"/>
                </a:solidFill>
                <a:latin typeface="Calibri"/>
                <a:cs typeface="Calibri"/>
              </a:rPr>
              <a:t> </a:t>
            </a:r>
            <a:endParaRPr lang="en-US" sz="4000" b="1" kern="1200">
              <a:solidFill>
                <a:srgbClr val="FFFFFF"/>
              </a:solidFill>
              <a:latin typeface="Calibri"/>
              <a:cs typeface="Calibri"/>
            </a:endParaRPr>
          </a:p>
          <a:p>
            <a:pPr>
              <a:spcAft>
                <a:spcPts val="600"/>
              </a:spcAft>
            </a:pPr>
            <a:r>
              <a:rPr lang="en-US" sz="4000" b="1">
                <a:solidFill>
                  <a:srgbClr val="FFFFFF"/>
                </a:solidFill>
                <a:latin typeface="Calibri"/>
                <a:cs typeface="Calibri Light"/>
              </a:rPr>
              <a:t>Video Response</a:t>
            </a:r>
            <a:endParaRPr lang="en-US" sz="4000" b="1" kern="1200">
              <a:solidFill>
                <a:srgbClr val="FFFFFF"/>
              </a:solidFill>
              <a:latin typeface="Calibri"/>
              <a:cs typeface="Calibri Light"/>
            </a:endParaRPr>
          </a:p>
        </p:txBody>
      </p:sp>
      <p:pic>
        <p:nvPicPr>
          <p:cNvPr id="4" name="Picture 3" descr="A group of people in a heart shape&#10;&#10;Description automatically generated">
            <a:extLst>
              <a:ext uri="{FF2B5EF4-FFF2-40B4-BE49-F238E27FC236}">
                <a16:creationId xmlns:a16="http://schemas.microsoft.com/office/drawing/2014/main" id="{821BA878-A77C-C9AC-A29C-C88EAE7DF0F8}"/>
              </a:ext>
            </a:extLst>
          </p:cNvPr>
          <p:cNvPicPr>
            <a:picLocks noChangeAspect="1"/>
          </p:cNvPicPr>
          <p:nvPr/>
        </p:nvPicPr>
        <p:blipFill rotWithShape="1">
          <a:blip r:embed="rId4"/>
          <a:srcRect t="8812" r="-807" b="-383"/>
          <a:stretch/>
        </p:blipFill>
        <p:spPr>
          <a:xfrm>
            <a:off x="6705197" y="1514948"/>
            <a:ext cx="4187035" cy="3997572"/>
          </a:xfrm>
          <a:prstGeom prst="heart">
            <a:avLst/>
          </a:prstGeom>
        </p:spPr>
      </p:pic>
    </p:spTree>
    <p:extLst>
      <p:ext uri="{BB962C8B-B14F-4D97-AF65-F5344CB8AC3E}">
        <p14:creationId xmlns:p14="http://schemas.microsoft.com/office/powerpoint/2010/main" val="2066339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2813-81BD-843C-FE4B-354F7BF0D566}"/>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alibri"/>
                <a:ea typeface="+mj-lt"/>
                <a:cs typeface="+mj-lt"/>
              </a:rPr>
              <a:t>Read book: </a:t>
            </a:r>
            <a:r>
              <a:rPr lang="en-US" sz="3200" b="1" i="1">
                <a:solidFill>
                  <a:schemeClr val="bg1"/>
                </a:solidFill>
                <a:latin typeface="Calibri"/>
                <a:ea typeface="+mj-lt"/>
                <a:cs typeface="+mj-lt"/>
              </a:rPr>
              <a:t>Sorry Day </a:t>
            </a:r>
            <a:r>
              <a:rPr lang="en-US" sz="3200" b="1">
                <a:solidFill>
                  <a:schemeClr val="bg1"/>
                </a:solidFill>
                <a:latin typeface="Calibri"/>
                <a:ea typeface="+mj-lt"/>
                <a:cs typeface="+mj-lt"/>
              </a:rPr>
              <a:t>by Coral Vass and Dub Leffler</a:t>
            </a:r>
          </a:p>
        </p:txBody>
      </p:sp>
      <p:pic>
        <p:nvPicPr>
          <p:cNvPr id="3" name="Picture 2" descr="A book cover with a child&amp;#39;s face&#10;&#10;Description automatically generated">
            <a:extLst>
              <a:ext uri="{FF2B5EF4-FFF2-40B4-BE49-F238E27FC236}">
                <a16:creationId xmlns:a16="http://schemas.microsoft.com/office/drawing/2014/main" id="{A05DF517-CBDF-FBCE-7DBE-D79B689B5270}"/>
              </a:ext>
            </a:extLst>
          </p:cNvPr>
          <p:cNvPicPr>
            <a:picLocks noChangeAspect="1"/>
          </p:cNvPicPr>
          <p:nvPr/>
        </p:nvPicPr>
        <p:blipFill>
          <a:blip r:embed="rId3"/>
          <a:stretch>
            <a:fillRect/>
          </a:stretch>
        </p:blipFill>
        <p:spPr>
          <a:xfrm>
            <a:off x="3815898" y="1683843"/>
            <a:ext cx="4560203" cy="4560203"/>
          </a:xfrm>
          <a:prstGeom prst="rect">
            <a:avLst/>
          </a:prstGeom>
        </p:spPr>
      </p:pic>
    </p:spTree>
    <p:extLst>
      <p:ext uri="{BB962C8B-B14F-4D97-AF65-F5344CB8AC3E}">
        <p14:creationId xmlns:p14="http://schemas.microsoft.com/office/powerpoint/2010/main" val="3178775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Intergenerational Trauma Animation">
            <a:hlinkClick r:id="" action="ppaction://media"/>
            <a:extLst>
              <a:ext uri="{FF2B5EF4-FFF2-40B4-BE49-F238E27FC236}">
                <a16:creationId xmlns:a16="http://schemas.microsoft.com/office/drawing/2014/main" id="{4A3B8B2C-CCBC-69ED-1774-7B9B9A26F4A3}"/>
              </a:ext>
            </a:extLst>
          </p:cNvPr>
          <p:cNvPicPr>
            <a:picLocks noRot="1" noChangeAspect="1"/>
          </p:cNvPicPr>
          <p:nvPr>
            <a:videoFile r:link="rId1"/>
          </p:nvPr>
        </p:nvPicPr>
        <p:blipFill>
          <a:blip r:embed="rId4"/>
          <a:stretch>
            <a:fillRect/>
          </a:stretch>
        </p:blipFill>
        <p:spPr>
          <a:xfrm>
            <a:off x="1985414" y="1108586"/>
            <a:ext cx="8209965" cy="4881225"/>
          </a:xfrm>
          <a:prstGeom prst="rect">
            <a:avLst/>
          </a:prstGeom>
        </p:spPr>
      </p:pic>
      <p:pic>
        <p:nvPicPr>
          <p:cNvPr id="2" name="Picture 1" descr="A white symbol with a black background&#10;&#10;Description automatically generated">
            <a:extLst>
              <a:ext uri="{FF2B5EF4-FFF2-40B4-BE49-F238E27FC236}">
                <a16:creationId xmlns:a16="http://schemas.microsoft.com/office/drawing/2014/main" id="{98A96131-F87F-0D56-5F5A-98F3DF4A3C6D}"/>
              </a:ext>
            </a:extLst>
          </p:cNvPr>
          <p:cNvPicPr>
            <a:picLocks noChangeAspect="1"/>
          </p:cNvPicPr>
          <p:nvPr/>
        </p:nvPicPr>
        <p:blipFill>
          <a:blip r:embed="rId5"/>
          <a:stretch>
            <a:fillRect/>
          </a:stretch>
        </p:blipFill>
        <p:spPr>
          <a:xfrm>
            <a:off x="10437999" y="1045509"/>
            <a:ext cx="1647825" cy="1562100"/>
          </a:xfrm>
          <a:prstGeom prst="rect">
            <a:avLst/>
          </a:prstGeom>
        </p:spPr>
      </p:pic>
    </p:spTree>
    <p:extLst>
      <p:ext uri="{BB962C8B-B14F-4D97-AF65-F5344CB8AC3E}">
        <p14:creationId xmlns:p14="http://schemas.microsoft.com/office/powerpoint/2010/main" val="333888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972322-E25F-DF67-A3D4-488FD4D91FE2}"/>
              </a:ext>
            </a:extLst>
          </p:cNvPr>
          <p:cNvSpPr txBox="1">
            <a:spLocks/>
          </p:cNvSpPr>
          <p:nvPr/>
        </p:nvSpPr>
        <p:spPr>
          <a:xfrm>
            <a:off x="744894" y="570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a:solidFill>
                  <a:schemeClr val="bg1"/>
                </a:solidFill>
                <a:latin typeface="+mn-lt"/>
              </a:rPr>
              <a:t>Acknowledgement</a:t>
            </a:r>
          </a:p>
        </p:txBody>
      </p:sp>
      <p:sp>
        <p:nvSpPr>
          <p:cNvPr id="14" name="Content Placeholder 2">
            <a:extLst>
              <a:ext uri="{FF2B5EF4-FFF2-40B4-BE49-F238E27FC236}">
                <a16:creationId xmlns:a16="http://schemas.microsoft.com/office/drawing/2014/main" id="{7A50F2EF-B09A-8B38-E721-FB88EA9DFC0E}"/>
              </a:ext>
            </a:extLst>
          </p:cNvPr>
          <p:cNvSpPr txBox="1">
            <a:spLocks/>
          </p:cNvSpPr>
          <p:nvPr/>
        </p:nvSpPr>
        <p:spPr>
          <a:xfrm>
            <a:off x="288767" y="1678703"/>
            <a:ext cx="5257192" cy="471602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a:solidFill>
                <a:schemeClr val="bg1"/>
              </a:solidFill>
            </a:endParaRPr>
          </a:p>
          <a:p>
            <a:pPr marL="0" indent="0">
              <a:buNone/>
            </a:pPr>
            <a:r>
              <a:rPr lang="en-AU">
                <a:solidFill>
                  <a:schemeClr val="bg1"/>
                </a:solidFill>
                <a:highlight>
                  <a:srgbClr val="000080"/>
                </a:highlight>
              </a:rPr>
              <a:t>[Name of school/class] </a:t>
            </a:r>
            <a:r>
              <a:rPr lang="en-US">
                <a:solidFill>
                  <a:schemeClr val="bg1"/>
                </a:solidFill>
              </a:rPr>
              <a:t>acknowledges Country, Custodians and Community of the lands on which we are on today </a:t>
            </a:r>
            <a:r>
              <a:rPr lang="en-US">
                <a:solidFill>
                  <a:schemeClr val="bg1"/>
                </a:solidFill>
                <a:highlight>
                  <a:srgbClr val="000080"/>
                </a:highlight>
              </a:rPr>
              <a:t>[insert name of land/ peoples]</a:t>
            </a:r>
            <a:r>
              <a:rPr lang="en-US">
                <a:solidFill>
                  <a:schemeClr val="bg1"/>
                </a:solidFill>
              </a:rPr>
              <a:t>.</a:t>
            </a:r>
            <a:endParaRPr lang="en-US">
              <a:solidFill>
                <a:schemeClr val="bg1"/>
              </a:solidFill>
              <a:highlight>
                <a:srgbClr val="000080"/>
              </a:highlight>
              <a:cs typeface="Calibri"/>
            </a:endParaRPr>
          </a:p>
          <a:p>
            <a:pPr marL="0" indent="0">
              <a:buNone/>
            </a:pPr>
            <a:r>
              <a:rPr lang="en-US">
                <a:solidFill>
                  <a:schemeClr val="bg1"/>
                </a:solidFill>
              </a:rPr>
              <a:t>We also pay our respects to Elders and to Stolen Generations survivors, of the Dreaming and of the here and now. </a:t>
            </a:r>
            <a:endParaRPr lang="en-US">
              <a:solidFill>
                <a:schemeClr val="bg1"/>
              </a:solidFill>
              <a:cs typeface="Calibri"/>
            </a:endParaRPr>
          </a:p>
          <a:p>
            <a:pPr marL="0" indent="0">
              <a:buNone/>
            </a:pPr>
            <a:r>
              <a:rPr lang="en-US">
                <a:solidFill>
                  <a:schemeClr val="bg1"/>
                </a:solidFill>
              </a:rPr>
              <a:t>We </a:t>
            </a:r>
            <a:r>
              <a:rPr lang="en-US" err="1">
                <a:solidFill>
                  <a:schemeClr val="bg1"/>
                </a:solidFill>
              </a:rPr>
              <a:t>recognise</a:t>
            </a:r>
            <a:r>
              <a:rPr lang="en-US">
                <a:solidFill>
                  <a:schemeClr val="bg1"/>
                </a:solidFill>
              </a:rPr>
              <a:t> the ongoing nature of trauma experiences for First Nations peoples and commit each day to survivor-led intergenerational healing.</a:t>
            </a:r>
            <a:endParaRPr lang="en-AU">
              <a:solidFill>
                <a:schemeClr val="bg1"/>
              </a:solidFill>
            </a:endParaRPr>
          </a:p>
        </p:txBody>
      </p:sp>
      <p:pic>
        <p:nvPicPr>
          <p:cNvPr id="15" name="Picture 2">
            <a:extLst>
              <a:ext uri="{FF2B5EF4-FFF2-40B4-BE49-F238E27FC236}">
                <a16:creationId xmlns:a16="http://schemas.microsoft.com/office/drawing/2014/main" id="{D49BAC63-EA7E-632E-8CF8-7F9F5A6AB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61" y="1135241"/>
            <a:ext cx="6018160" cy="458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FFF9871-53BF-A8D0-4FD4-2B116E937DCE}"/>
              </a:ext>
            </a:extLst>
          </p:cNvPr>
          <p:cNvGrpSpPr/>
          <p:nvPr/>
        </p:nvGrpSpPr>
        <p:grpSpPr>
          <a:xfrm>
            <a:off x="1143775" y="1100888"/>
            <a:ext cx="10027759" cy="4669225"/>
            <a:chOff x="1143775" y="1100888"/>
            <a:chExt cx="10027759" cy="4669225"/>
          </a:xfrm>
        </p:grpSpPr>
        <p:sp>
          <p:nvSpPr>
            <p:cNvPr id="2" name="Title 1">
              <a:extLst>
                <a:ext uri="{FF2B5EF4-FFF2-40B4-BE49-F238E27FC236}">
                  <a16:creationId xmlns:a16="http://schemas.microsoft.com/office/drawing/2014/main" id="{70CF7EDC-9B21-DEB7-4FDD-8AF4AC4B0B9D}"/>
                </a:ext>
              </a:extLst>
            </p:cNvPr>
            <p:cNvSpPr txBox="1">
              <a:spLocks/>
            </p:cNvSpPr>
            <p:nvPr/>
          </p:nvSpPr>
          <p:spPr>
            <a:xfrm>
              <a:off x="1143775" y="1100888"/>
              <a:ext cx="9759201" cy="46692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5000">
                <a:solidFill>
                  <a:schemeClr val="bg1"/>
                </a:solidFill>
                <a:latin typeface="Calibri "/>
              </a:endParaRPr>
            </a:p>
            <a:p>
              <a:r>
                <a:rPr lang="en-US" sz="5000" i="1">
                  <a:solidFill>
                    <a:schemeClr val="bg1"/>
                  </a:solidFill>
                  <a:latin typeface="Calibri "/>
                </a:rPr>
                <a:t>I hear…</a:t>
              </a:r>
            </a:p>
            <a:p>
              <a:endParaRPr lang="en-US" sz="5000" i="1">
                <a:solidFill>
                  <a:schemeClr val="bg1"/>
                </a:solidFill>
                <a:latin typeface="Calibri "/>
              </a:endParaRPr>
            </a:p>
            <a:p>
              <a:r>
                <a:rPr lang="en-US" sz="5000" i="1">
                  <a:solidFill>
                    <a:schemeClr val="bg1"/>
                  </a:solidFill>
                  <a:latin typeface="Calibri "/>
                </a:rPr>
                <a:t>                         I think…</a:t>
              </a:r>
            </a:p>
            <a:p>
              <a:endParaRPr lang="en-US" sz="5000" i="1">
                <a:solidFill>
                  <a:schemeClr val="bg1"/>
                </a:solidFill>
                <a:latin typeface="Calibri "/>
              </a:endParaRPr>
            </a:p>
            <a:p>
              <a:r>
                <a:rPr lang="en-US" sz="5000" i="1">
                  <a:solidFill>
                    <a:schemeClr val="bg1"/>
                  </a:solidFill>
                  <a:latin typeface="Calibri "/>
                </a:rPr>
                <a:t>                                                   I feel…</a:t>
              </a:r>
              <a:endParaRPr lang="en-AU" sz="5000">
                <a:solidFill>
                  <a:schemeClr val="bg1"/>
                </a:solidFill>
                <a:latin typeface="Calibri "/>
              </a:endParaRPr>
            </a:p>
          </p:txBody>
        </p:sp>
        <p:pic>
          <p:nvPicPr>
            <p:cNvPr id="4" name="Picture 3" descr="A white symbol on a black background&#10;&#10;Description automatically generated">
              <a:extLst>
                <a:ext uri="{FF2B5EF4-FFF2-40B4-BE49-F238E27FC236}">
                  <a16:creationId xmlns:a16="http://schemas.microsoft.com/office/drawing/2014/main" id="{051C73A2-70E6-CC86-2461-5470CBCE635B}"/>
                </a:ext>
              </a:extLst>
            </p:cNvPr>
            <p:cNvPicPr>
              <a:picLocks noChangeAspect="1"/>
            </p:cNvPicPr>
            <p:nvPr/>
          </p:nvPicPr>
          <p:blipFill rotWithShape="1">
            <a:blip r:embed="rId3"/>
            <a:srcRect r="30263" b="2222"/>
            <a:stretch/>
          </p:blipFill>
          <p:spPr>
            <a:xfrm>
              <a:off x="3315418" y="1708570"/>
              <a:ext cx="1148184" cy="939417"/>
            </a:xfrm>
            <a:prstGeom prst="rect">
              <a:avLst/>
            </a:prstGeom>
          </p:spPr>
        </p:pic>
        <p:pic>
          <p:nvPicPr>
            <p:cNvPr id="5" name="Picture 4" descr="A white cloud on a black background&#10;&#10;Description automatically generated">
              <a:extLst>
                <a:ext uri="{FF2B5EF4-FFF2-40B4-BE49-F238E27FC236}">
                  <a16:creationId xmlns:a16="http://schemas.microsoft.com/office/drawing/2014/main" id="{305F9735-1AF0-EADB-C017-A6DA7975EDD6}"/>
                </a:ext>
              </a:extLst>
            </p:cNvPr>
            <p:cNvPicPr>
              <a:picLocks noChangeAspect="1"/>
            </p:cNvPicPr>
            <p:nvPr/>
          </p:nvPicPr>
          <p:blipFill rotWithShape="1">
            <a:blip r:embed="rId4"/>
            <a:srcRect r="20792" b="1818"/>
            <a:stretch/>
          </p:blipFill>
          <p:spPr>
            <a:xfrm>
              <a:off x="6852249" y="2945023"/>
              <a:ext cx="1607988" cy="1068774"/>
            </a:xfrm>
            <a:prstGeom prst="rect">
              <a:avLst/>
            </a:prstGeom>
          </p:spPr>
        </p:pic>
        <p:pic>
          <p:nvPicPr>
            <p:cNvPr id="6" name="Picture 5" descr="A white heart on a black background&#10;&#10;Description automatically generated">
              <a:extLst>
                <a:ext uri="{FF2B5EF4-FFF2-40B4-BE49-F238E27FC236}">
                  <a16:creationId xmlns:a16="http://schemas.microsoft.com/office/drawing/2014/main" id="{F72DFB74-BB00-45F3-D238-1AFC0F99389F}"/>
                </a:ext>
              </a:extLst>
            </p:cNvPr>
            <p:cNvPicPr>
              <a:picLocks noChangeAspect="1"/>
            </p:cNvPicPr>
            <p:nvPr/>
          </p:nvPicPr>
          <p:blipFill rotWithShape="1">
            <a:blip r:embed="rId5"/>
            <a:srcRect l="893" r="37046" b="1852"/>
            <a:stretch/>
          </p:blipFill>
          <p:spPr>
            <a:xfrm>
              <a:off x="10142222" y="4655928"/>
              <a:ext cx="1029312" cy="939381"/>
            </a:xfrm>
            <a:prstGeom prst="rect">
              <a:avLst/>
            </a:prstGeom>
          </p:spPr>
        </p:pic>
      </p:grpSp>
    </p:spTree>
    <p:extLst>
      <p:ext uri="{BB962C8B-B14F-4D97-AF65-F5344CB8AC3E}">
        <p14:creationId xmlns:p14="http://schemas.microsoft.com/office/powerpoint/2010/main" val="3244453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05F4D69-DC2C-63E6-3544-93E6C2BD80C7}"/>
              </a:ext>
            </a:extLst>
          </p:cNvPr>
          <p:cNvSpPr txBox="1">
            <a:spLocks/>
          </p:cNvSpPr>
          <p:nvPr/>
        </p:nvSpPr>
        <p:spPr>
          <a:xfrm>
            <a:off x="746349" y="1573220"/>
            <a:ext cx="10515600" cy="64887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a:ea typeface="+mj-lt"/>
                <a:cs typeface="+mj-lt"/>
              </a:rPr>
              <a:t>Story Sequencing</a:t>
            </a:r>
          </a:p>
        </p:txBody>
      </p:sp>
      <p:pic>
        <p:nvPicPr>
          <p:cNvPr id="4" name="Picture 3" descr="A group of people with hearts&#10;&#10;Description automatically generated">
            <a:extLst>
              <a:ext uri="{FF2B5EF4-FFF2-40B4-BE49-F238E27FC236}">
                <a16:creationId xmlns:a16="http://schemas.microsoft.com/office/drawing/2014/main" id="{864D3B42-7608-0553-911D-143CFFB3E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107" y="4433634"/>
            <a:ext cx="3277884" cy="1827056"/>
          </a:xfrm>
          <a:prstGeom prst="rect">
            <a:avLst/>
          </a:prstGeom>
        </p:spPr>
      </p:pic>
      <p:pic>
        <p:nvPicPr>
          <p:cNvPr id="6" name="Picture 5" descr="A sailboat on a snowy hill&#10;&#10;Description automatically generated">
            <a:extLst>
              <a:ext uri="{FF2B5EF4-FFF2-40B4-BE49-F238E27FC236}">
                <a16:creationId xmlns:a16="http://schemas.microsoft.com/office/drawing/2014/main" id="{FF7DE3DA-08F1-1782-9868-E3EF098A4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968" y="2414338"/>
            <a:ext cx="3277884" cy="1827056"/>
          </a:xfrm>
          <a:prstGeom prst="rect">
            <a:avLst/>
          </a:prstGeom>
        </p:spPr>
      </p:pic>
      <p:pic>
        <p:nvPicPr>
          <p:cNvPr id="8" name="Picture 7" descr="A group of people with red hearts&#10;&#10;Description automatically generated">
            <a:extLst>
              <a:ext uri="{FF2B5EF4-FFF2-40B4-BE49-F238E27FC236}">
                <a16:creationId xmlns:a16="http://schemas.microsoft.com/office/drawing/2014/main" id="{24884D83-CC0D-44C7-731C-0E9791AF8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1165" y="2414338"/>
            <a:ext cx="3277884" cy="1827056"/>
          </a:xfrm>
          <a:prstGeom prst="rect">
            <a:avLst/>
          </a:prstGeom>
        </p:spPr>
      </p:pic>
      <p:pic>
        <p:nvPicPr>
          <p:cNvPr id="10" name="Picture 9" descr="A group of people standing in a desert&#10;&#10;Description automatically generated">
            <a:extLst>
              <a:ext uri="{FF2B5EF4-FFF2-40B4-BE49-F238E27FC236}">
                <a16:creationId xmlns:a16="http://schemas.microsoft.com/office/drawing/2014/main" id="{CD1685FC-8777-8F2B-D6E8-3AEDF97827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8009" y="4433634"/>
            <a:ext cx="3277884" cy="1827056"/>
          </a:xfrm>
          <a:prstGeom prst="rect">
            <a:avLst/>
          </a:prstGeom>
        </p:spPr>
      </p:pic>
      <p:pic>
        <p:nvPicPr>
          <p:cNvPr id="12" name="Picture 11" descr="A group of people in a field&#10;&#10;Description automatically generated">
            <a:extLst>
              <a:ext uri="{FF2B5EF4-FFF2-40B4-BE49-F238E27FC236}">
                <a16:creationId xmlns:a16="http://schemas.microsoft.com/office/drawing/2014/main" id="{67C2F494-754F-8A50-8AC6-2D4B7AEEB1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0362" y="2414338"/>
            <a:ext cx="3277884" cy="1827056"/>
          </a:xfrm>
          <a:prstGeom prst="rect">
            <a:avLst/>
          </a:prstGeom>
        </p:spPr>
      </p:pic>
    </p:spTree>
    <p:extLst>
      <p:ext uri="{BB962C8B-B14F-4D97-AF65-F5344CB8AC3E}">
        <p14:creationId xmlns:p14="http://schemas.microsoft.com/office/powerpoint/2010/main" val="674173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B4BDA7C8-DDEA-D091-AD3C-DDAF572A959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199D7C48-100C-5AB6-D0B5-CF203482851A}"/>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a:solidFill>
                  <a:schemeClr val="bg1"/>
                </a:solidFill>
                <a:latin typeface="Calibri"/>
                <a:ea typeface="+mj-lt"/>
                <a:cs typeface="+mj-lt"/>
              </a:rPr>
              <a:t>Yarning Circle</a:t>
            </a:r>
            <a:endParaRPr lang="en-US">
              <a:solidFill>
                <a:schemeClr val="bg1"/>
              </a:solidFill>
            </a:endParaRPr>
          </a:p>
        </p:txBody>
      </p:sp>
    </p:spTree>
    <p:extLst>
      <p:ext uri="{BB962C8B-B14F-4D97-AF65-F5344CB8AC3E}">
        <p14:creationId xmlns:p14="http://schemas.microsoft.com/office/powerpoint/2010/main" val="2556207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a:solidFill>
                  <a:schemeClr val="bg1"/>
                </a:solidFill>
                <a:latin typeface="+mn-lt"/>
              </a:rPr>
              <a:t>Activity 4: </a:t>
            </a:r>
          </a:p>
          <a:p>
            <a:pPr algn="ctr"/>
            <a:r>
              <a:rPr lang="en-US" sz="3600" b="1">
                <a:solidFill>
                  <a:schemeClr val="bg1"/>
                </a:solidFill>
                <a:latin typeface="+mn-lt"/>
              </a:rPr>
              <a:t>Display and reflect on learning</a:t>
            </a:r>
            <a:endParaRPr lang="en-US"/>
          </a:p>
        </p:txBody>
      </p:sp>
      <p:pic>
        <p:nvPicPr>
          <p:cNvPr id="2" name="Picture 1" descr="Text&#10;&#10;Description automatically generated">
            <a:extLst>
              <a:ext uri="{FF2B5EF4-FFF2-40B4-BE49-F238E27FC236}">
                <a16:creationId xmlns:a16="http://schemas.microsoft.com/office/drawing/2014/main" id="{9D693171-04D7-B477-0DB5-0C87AEFA7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434699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2813-81BD-843C-FE4B-354F7BF0D566}"/>
              </a:ext>
            </a:extLst>
          </p:cNvPr>
          <p:cNvSpPr txBox="1">
            <a:spLocks/>
          </p:cNvSpPr>
          <p:nvPr/>
        </p:nvSpPr>
        <p:spPr>
          <a:xfrm>
            <a:off x="2938" y="749346"/>
            <a:ext cx="12183373" cy="119521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alibri"/>
                <a:ea typeface="+mj-lt"/>
                <a:cs typeface="+mj-lt"/>
              </a:rPr>
              <a:t>Read book: </a:t>
            </a:r>
            <a:r>
              <a:rPr lang="en-US" sz="3200" b="1" i="1">
                <a:solidFill>
                  <a:schemeClr val="bg1"/>
                </a:solidFill>
                <a:ea typeface="Calibri Light"/>
                <a:cs typeface="Calibri Light"/>
              </a:rPr>
              <a:t>Our Island</a:t>
            </a:r>
            <a:r>
              <a:rPr lang="en-US" sz="3200" b="1">
                <a:solidFill>
                  <a:schemeClr val="bg1"/>
                </a:solidFill>
                <a:ea typeface="Calibri Light"/>
                <a:cs typeface="Calibri Light"/>
              </a:rPr>
              <a:t> by The Children of </a:t>
            </a:r>
            <a:r>
              <a:rPr lang="en-US" sz="3200" b="1" err="1">
                <a:solidFill>
                  <a:schemeClr val="bg1"/>
                </a:solidFill>
                <a:ea typeface="Calibri Light"/>
                <a:cs typeface="Calibri Light"/>
              </a:rPr>
              <a:t>Gununa</a:t>
            </a:r>
            <a:r>
              <a:rPr lang="en-US" sz="3200" b="1">
                <a:solidFill>
                  <a:schemeClr val="bg1"/>
                </a:solidFill>
                <a:ea typeface="Calibri Light"/>
                <a:cs typeface="Calibri Light"/>
              </a:rPr>
              <a:t> </a:t>
            </a:r>
            <a:br>
              <a:rPr lang="en-US" sz="3200" b="1">
                <a:solidFill>
                  <a:schemeClr val="bg1"/>
                </a:solidFill>
                <a:ea typeface="Calibri Light"/>
                <a:cs typeface="Calibri Light"/>
              </a:rPr>
            </a:br>
            <a:r>
              <a:rPr lang="en-US" sz="3200" b="1">
                <a:solidFill>
                  <a:schemeClr val="bg1"/>
                </a:solidFill>
                <a:ea typeface="Calibri Light"/>
                <a:cs typeface="Calibri Light"/>
              </a:rPr>
              <a:t>with Alison Lester and Elizabeth </a:t>
            </a:r>
            <a:r>
              <a:rPr lang="en-US" sz="3200" b="1">
                <a:solidFill>
                  <a:schemeClr val="bg1"/>
                </a:solidFill>
                <a:ea typeface="Calibri"/>
                <a:cs typeface="Calibri"/>
              </a:rPr>
              <a:t>Honey</a:t>
            </a:r>
            <a:endParaRPr lang="en-US">
              <a:solidFill>
                <a:schemeClr val="bg1"/>
              </a:solidFill>
            </a:endParaRPr>
          </a:p>
        </p:txBody>
      </p:sp>
      <p:pic>
        <p:nvPicPr>
          <p:cNvPr id="4" name="Picture 3" descr="A book cover with two birds&#10;&#10;Description automatically generated">
            <a:extLst>
              <a:ext uri="{FF2B5EF4-FFF2-40B4-BE49-F238E27FC236}">
                <a16:creationId xmlns:a16="http://schemas.microsoft.com/office/drawing/2014/main" id="{77585F62-5B1E-0202-5F55-6281E0315869}"/>
              </a:ext>
            </a:extLst>
          </p:cNvPr>
          <p:cNvPicPr>
            <a:picLocks noChangeAspect="1"/>
          </p:cNvPicPr>
          <p:nvPr/>
        </p:nvPicPr>
        <p:blipFill>
          <a:blip r:embed="rId3"/>
          <a:stretch>
            <a:fillRect/>
          </a:stretch>
        </p:blipFill>
        <p:spPr>
          <a:xfrm>
            <a:off x="3243532" y="1990817"/>
            <a:ext cx="5719313" cy="4587271"/>
          </a:xfrm>
          <a:prstGeom prst="rect">
            <a:avLst/>
          </a:prstGeom>
        </p:spPr>
      </p:pic>
    </p:spTree>
    <p:extLst>
      <p:ext uri="{BB962C8B-B14F-4D97-AF65-F5344CB8AC3E}">
        <p14:creationId xmlns:p14="http://schemas.microsoft.com/office/powerpoint/2010/main" val="1533117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764FAEBE-6180-D738-15DC-2AC25C7A8AB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5" name="Title 1">
            <a:extLst>
              <a:ext uri="{FF2B5EF4-FFF2-40B4-BE49-F238E27FC236}">
                <a16:creationId xmlns:a16="http://schemas.microsoft.com/office/drawing/2014/main" id="{0BBFE67C-E0A1-3173-4E71-78D50C8976F4}"/>
              </a:ext>
            </a:extLst>
          </p:cNvPr>
          <p:cNvSpPr txBox="1">
            <a:spLocks/>
          </p:cNvSpPr>
          <p:nvPr/>
        </p:nvSpPr>
        <p:spPr>
          <a:xfrm>
            <a:off x="848035" y="2246684"/>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a:solidFill>
                  <a:schemeClr val="bg1"/>
                </a:solidFill>
                <a:latin typeface="Calibri"/>
                <a:ea typeface="+mj-lt"/>
                <a:cs typeface="+mj-lt"/>
              </a:rPr>
              <a:t>Yarning Circle</a:t>
            </a:r>
            <a:endParaRPr lang="en-US">
              <a:solidFill>
                <a:schemeClr val="bg1"/>
              </a:solidFill>
            </a:endParaRPr>
          </a:p>
        </p:txBody>
      </p:sp>
    </p:spTree>
    <p:extLst>
      <p:ext uri="{BB962C8B-B14F-4D97-AF65-F5344CB8AC3E}">
        <p14:creationId xmlns:p14="http://schemas.microsoft.com/office/powerpoint/2010/main" val="841011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ook cover with a child&amp;#39;s face&#10;&#10;Description automatically generated">
            <a:extLst>
              <a:ext uri="{FF2B5EF4-FFF2-40B4-BE49-F238E27FC236}">
                <a16:creationId xmlns:a16="http://schemas.microsoft.com/office/drawing/2014/main" id="{C85F683A-7840-383E-C23D-86AE58BEC9AF}"/>
              </a:ext>
            </a:extLst>
          </p:cNvPr>
          <p:cNvPicPr>
            <a:picLocks noChangeAspect="1"/>
          </p:cNvPicPr>
          <p:nvPr/>
        </p:nvPicPr>
        <p:blipFill>
          <a:blip r:embed="rId3"/>
          <a:stretch>
            <a:fillRect/>
          </a:stretch>
        </p:blipFill>
        <p:spPr>
          <a:xfrm rot="1020000">
            <a:off x="544822" y="897034"/>
            <a:ext cx="2187939" cy="2187939"/>
          </a:xfrm>
          <a:prstGeom prst="rect">
            <a:avLst/>
          </a:prstGeom>
        </p:spPr>
      </p:pic>
      <p:grpSp>
        <p:nvGrpSpPr>
          <p:cNvPr id="5" name="Group 4">
            <a:extLst>
              <a:ext uri="{FF2B5EF4-FFF2-40B4-BE49-F238E27FC236}">
                <a16:creationId xmlns:a16="http://schemas.microsoft.com/office/drawing/2014/main" id="{AEC2D370-38DE-75BD-0F43-8D6F1D5BA2D5}"/>
              </a:ext>
            </a:extLst>
          </p:cNvPr>
          <p:cNvGrpSpPr/>
          <p:nvPr/>
        </p:nvGrpSpPr>
        <p:grpSpPr>
          <a:xfrm>
            <a:off x="-59717" y="3941853"/>
            <a:ext cx="12746258" cy="2690663"/>
            <a:chOff x="-59717" y="3941853"/>
            <a:chExt cx="12746258" cy="2690663"/>
          </a:xfrm>
        </p:grpSpPr>
        <p:pic>
          <p:nvPicPr>
            <p:cNvPr id="3" name="Picture 2" descr="A group of people holding hands&#10;&#10;Description automatically generated">
              <a:extLst>
                <a:ext uri="{FF2B5EF4-FFF2-40B4-BE49-F238E27FC236}">
                  <a16:creationId xmlns:a16="http://schemas.microsoft.com/office/drawing/2014/main" id="{B22CE436-FB56-4230-65B2-48BEF411733D}"/>
                </a:ext>
              </a:extLst>
            </p:cNvPr>
            <p:cNvPicPr>
              <a:picLocks noChangeAspect="1"/>
            </p:cNvPicPr>
            <p:nvPr/>
          </p:nvPicPr>
          <p:blipFill rotWithShape="1">
            <a:blip r:embed="rId4"/>
            <a:srcRect t="59574" r="18947"/>
            <a:stretch/>
          </p:blipFill>
          <p:spPr>
            <a:xfrm>
              <a:off x="-59717" y="3986932"/>
              <a:ext cx="8578230" cy="2435343"/>
            </a:xfrm>
            <a:prstGeom prst="rect">
              <a:avLst/>
            </a:prstGeom>
          </p:spPr>
        </p:pic>
        <p:pic>
          <p:nvPicPr>
            <p:cNvPr id="4" name="Picture 3" descr="A person holding a cigarette next to a couple of people&#10;&#10;Description automatically generated">
              <a:extLst>
                <a:ext uri="{FF2B5EF4-FFF2-40B4-BE49-F238E27FC236}">
                  <a16:creationId xmlns:a16="http://schemas.microsoft.com/office/drawing/2014/main" id="{1DE1EBEA-A7C9-4402-A743-A5860AF48919}"/>
                </a:ext>
              </a:extLst>
            </p:cNvPr>
            <p:cNvPicPr>
              <a:picLocks noChangeAspect="1"/>
            </p:cNvPicPr>
            <p:nvPr/>
          </p:nvPicPr>
          <p:blipFill rotWithShape="1">
            <a:blip r:embed="rId5"/>
            <a:srcRect t="55140" r="49215"/>
            <a:stretch/>
          </p:blipFill>
          <p:spPr>
            <a:xfrm>
              <a:off x="7354000" y="3941853"/>
              <a:ext cx="5332541" cy="2690663"/>
            </a:xfrm>
            <a:prstGeom prst="rect">
              <a:avLst/>
            </a:prstGeom>
          </p:spPr>
        </p:pic>
      </p:grpSp>
      <p:pic>
        <p:nvPicPr>
          <p:cNvPr id="11" name="Picture 10" descr="A group of people in a heart shape&#10;&#10;Description automatically generated">
            <a:extLst>
              <a:ext uri="{FF2B5EF4-FFF2-40B4-BE49-F238E27FC236}">
                <a16:creationId xmlns:a16="http://schemas.microsoft.com/office/drawing/2014/main" id="{77422FAB-9B8F-28D7-DAE4-EC870350222E}"/>
              </a:ext>
            </a:extLst>
          </p:cNvPr>
          <p:cNvPicPr>
            <a:picLocks noChangeAspect="1"/>
          </p:cNvPicPr>
          <p:nvPr/>
        </p:nvPicPr>
        <p:blipFill rotWithShape="1">
          <a:blip r:embed="rId6"/>
          <a:srcRect t="8812" r="-807" b="-383"/>
          <a:stretch/>
        </p:blipFill>
        <p:spPr>
          <a:xfrm>
            <a:off x="2650781" y="623552"/>
            <a:ext cx="2562394" cy="2444818"/>
          </a:xfrm>
          <a:prstGeom prst="heart">
            <a:avLst/>
          </a:prstGeom>
        </p:spPr>
      </p:pic>
      <p:grpSp>
        <p:nvGrpSpPr>
          <p:cNvPr id="17" name="Group 16">
            <a:extLst>
              <a:ext uri="{FF2B5EF4-FFF2-40B4-BE49-F238E27FC236}">
                <a16:creationId xmlns:a16="http://schemas.microsoft.com/office/drawing/2014/main" id="{96DB4907-C129-E43C-6F39-465A62FDF738}"/>
              </a:ext>
            </a:extLst>
          </p:cNvPr>
          <p:cNvGrpSpPr/>
          <p:nvPr/>
        </p:nvGrpSpPr>
        <p:grpSpPr>
          <a:xfrm>
            <a:off x="5730152" y="985869"/>
            <a:ext cx="6117118" cy="2857678"/>
            <a:chOff x="1143775" y="1100888"/>
            <a:chExt cx="10027759" cy="4669225"/>
          </a:xfrm>
        </p:grpSpPr>
        <p:sp>
          <p:nvSpPr>
            <p:cNvPr id="13" name="Title 1">
              <a:extLst>
                <a:ext uri="{FF2B5EF4-FFF2-40B4-BE49-F238E27FC236}">
                  <a16:creationId xmlns:a16="http://schemas.microsoft.com/office/drawing/2014/main" id="{B4751D90-70D1-AD4F-00D3-83F3126E29F9}"/>
                </a:ext>
              </a:extLst>
            </p:cNvPr>
            <p:cNvSpPr txBox="1">
              <a:spLocks/>
            </p:cNvSpPr>
            <p:nvPr/>
          </p:nvSpPr>
          <p:spPr>
            <a:xfrm>
              <a:off x="1143775" y="1100888"/>
              <a:ext cx="9759201" cy="46692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000">
                <a:solidFill>
                  <a:schemeClr val="bg1"/>
                </a:solidFill>
                <a:latin typeface="Calibri "/>
              </a:endParaRPr>
            </a:p>
            <a:p>
              <a:r>
                <a:rPr lang="en-US" sz="3000" i="1">
                  <a:solidFill>
                    <a:schemeClr val="bg1"/>
                  </a:solidFill>
                  <a:latin typeface="Calibri "/>
                </a:rPr>
                <a:t>I hear…</a:t>
              </a:r>
            </a:p>
            <a:p>
              <a:endParaRPr lang="en-US" sz="3000" i="1">
                <a:solidFill>
                  <a:schemeClr val="bg1"/>
                </a:solidFill>
                <a:latin typeface="Calibri "/>
              </a:endParaRPr>
            </a:p>
            <a:p>
              <a:r>
                <a:rPr lang="en-US" sz="3000" i="1">
                  <a:solidFill>
                    <a:schemeClr val="bg1"/>
                  </a:solidFill>
                  <a:latin typeface="Calibri "/>
                </a:rPr>
                <a:t>                         I think…</a:t>
              </a:r>
            </a:p>
            <a:p>
              <a:endParaRPr lang="en-US" sz="3000" i="1">
                <a:solidFill>
                  <a:schemeClr val="bg1"/>
                </a:solidFill>
                <a:latin typeface="Calibri "/>
              </a:endParaRPr>
            </a:p>
            <a:p>
              <a:r>
                <a:rPr lang="en-US" sz="3000" i="1">
                  <a:solidFill>
                    <a:schemeClr val="bg1"/>
                  </a:solidFill>
                  <a:latin typeface="Calibri "/>
                </a:rPr>
                <a:t>                                                   I feel…</a:t>
              </a:r>
              <a:endParaRPr lang="en-AU" sz="3000">
                <a:solidFill>
                  <a:schemeClr val="bg1"/>
                </a:solidFill>
                <a:latin typeface="Calibri "/>
              </a:endParaRPr>
            </a:p>
          </p:txBody>
        </p:sp>
        <p:pic>
          <p:nvPicPr>
            <p:cNvPr id="14" name="Picture 13" descr="A white symbol on a black background&#10;&#10;Description automatically generated">
              <a:extLst>
                <a:ext uri="{FF2B5EF4-FFF2-40B4-BE49-F238E27FC236}">
                  <a16:creationId xmlns:a16="http://schemas.microsoft.com/office/drawing/2014/main" id="{DD926129-D04D-CF93-C640-4BCAF994F0A7}"/>
                </a:ext>
              </a:extLst>
            </p:cNvPr>
            <p:cNvPicPr>
              <a:picLocks noChangeAspect="1"/>
            </p:cNvPicPr>
            <p:nvPr/>
          </p:nvPicPr>
          <p:blipFill rotWithShape="1">
            <a:blip r:embed="rId7"/>
            <a:srcRect r="30263" b="2222"/>
            <a:stretch/>
          </p:blipFill>
          <p:spPr>
            <a:xfrm>
              <a:off x="3315418" y="1708570"/>
              <a:ext cx="1148184" cy="939417"/>
            </a:xfrm>
            <a:prstGeom prst="rect">
              <a:avLst/>
            </a:prstGeom>
          </p:spPr>
        </p:pic>
        <p:pic>
          <p:nvPicPr>
            <p:cNvPr id="15" name="Picture 14" descr="A white cloud on a black background&#10;&#10;Description automatically generated">
              <a:extLst>
                <a:ext uri="{FF2B5EF4-FFF2-40B4-BE49-F238E27FC236}">
                  <a16:creationId xmlns:a16="http://schemas.microsoft.com/office/drawing/2014/main" id="{52C472A9-4F43-E597-4C0F-6E8C501A0D17}"/>
                </a:ext>
              </a:extLst>
            </p:cNvPr>
            <p:cNvPicPr>
              <a:picLocks noChangeAspect="1"/>
            </p:cNvPicPr>
            <p:nvPr/>
          </p:nvPicPr>
          <p:blipFill rotWithShape="1">
            <a:blip r:embed="rId8"/>
            <a:srcRect r="20792" b="1818"/>
            <a:stretch/>
          </p:blipFill>
          <p:spPr>
            <a:xfrm>
              <a:off x="6852249" y="2945023"/>
              <a:ext cx="1607988" cy="1068774"/>
            </a:xfrm>
            <a:prstGeom prst="rect">
              <a:avLst/>
            </a:prstGeom>
          </p:spPr>
        </p:pic>
        <p:pic>
          <p:nvPicPr>
            <p:cNvPr id="16" name="Picture 15" descr="A white heart on a black background&#10;&#10;Description automatically generated">
              <a:extLst>
                <a:ext uri="{FF2B5EF4-FFF2-40B4-BE49-F238E27FC236}">
                  <a16:creationId xmlns:a16="http://schemas.microsoft.com/office/drawing/2014/main" id="{F492AB09-5CB6-C9C3-A496-8B6A691B75D0}"/>
                </a:ext>
              </a:extLst>
            </p:cNvPr>
            <p:cNvPicPr>
              <a:picLocks noChangeAspect="1"/>
            </p:cNvPicPr>
            <p:nvPr/>
          </p:nvPicPr>
          <p:blipFill rotWithShape="1">
            <a:blip r:embed="rId9"/>
            <a:srcRect l="893" r="37046" b="1852"/>
            <a:stretch/>
          </p:blipFill>
          <p:spPr>
            <a:xfrm>
              <a:off x="10142222" y="4655928"/>
              <a:ext cx="1029312" cy="939381"/>
            </a:xfrm>
            <a:prstGeom prst="rect">
              <a:avLst/>
            </a:prstGeom>
          </p:spPr>
        </p:pic>
      </p:grpSp>
      <p:pic>
        <p:nvPicPr>
          <p:cNvPr id="19" name="Picture 18" descr="A blue whale with a tail&#10;&#10;Description automatically generated">
            <a:extLst>
              <a:ext uri="{FF2B5EF4-FFF2-40B4-BE49-F238E27FC236}">
                <a16:creationId xmlns:a16="http://schemas.microsoft.com/office/drawing/2014/main" id="{DD2CC78C-EA4D-6075-9ABF-FC3A07CE5F63}"/>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16321" b="27070"/>
          <a:stretch/>
        </p:blipFill>
        <p:spPr>
          <a:xfrm rot="21360000" flipH="1">
            <a:off x="1508549" y="2888930"/>
            <a:ext cx="4046899" cy="1578781"/>
          </a:xfrm>
          <a:prstGeom prst="rect">
            <a:avLst/>
          </a:prstGeom>
        </p:spPr>
      </p:pic>
    </p:spTree>
    <p:extLst>
      <p:ext uri="{BB962C8B-B14F-4D97-AF65-F5344CB8AC3E}">
        <p14:creationId xmlns:p14="http://schemas.microsoft.com/office/powerpoint/2010/main" val="1859507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CC6BAF18-3D2C-7D52-1E03-4DA78DDB10B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8B79CE6E-7A3B-08E2-3857-4C226B4BA5CC}"/>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a:solidFill>
                  <a:schemeClr val="bg1"/>
                </a:solidFill>
                <a:latin typeface="Calibri"/>
                <a:ea typeface="+mj-lt"/>
                <a:cs typeface="+mj-lt"/>
              </a:rPr>
              <a:t>Yarning Circle</a:t>
            </a:r>
          </a:p>
        </p:txBody>
      </p:sp>
    </p:spTree>
    <p:extLst>
      <p:ext uri="{BB962C8B-B14F-4D97-AF65-F5344CB8AC3E}">
        <p14:creationId xmlns:p14="http://schemas.microsoft.com/office/powerpoint/2010/main" val="4183898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FD0E87-B6EB-8EF0-1455-AA8B1A39F5DC}"/>
              </a:ext>
            </a:extLst>
          </p:cNvPr>
          <p:cNvSpPr txBox="1"/>
          <p:nvPr/>
        </p:nvSpPr>
        <p:spPr>
          <a:xfrm>
            <a:off x="7424534" y="717433"/>
            <a:ext cx="4303643" cy="954107"/>
          </a:xfrm>
          <a:prstGeom prst="rect">
            <a:avLst/>
          </a:prstGeom>
          <a:noFill/>
        </p:spPr>
        <p:txBody>
          <a:bodyPr wrap="square">
            <a:spAutoFit/>
          </a:bodyPr>
          <a:lstStyle/>
          <a:p>
            <a:pPr algn="ctr"/>
            <a:r>
              <a:rPr lang="en-AU" sz="2800" b="1">
                <a:solidFill>
                  <a:schemeClr val="bg1"/>
                </a:solidFill>
              </a:rPr>
              <a:t>Contact The Healing Foundation</a:t>
            </a:r>
          </a:p>
        </p:txBody>
      </p:sp>
      <p:pic>
        <p:nvPicPr>
          <p:cNvPr id="8" name="Picture 7">
            <a:extLst>
              <a:ext uri="{FF2B5EF4-FFF2-40B4-BE49-F238E27FC236}">
                <a16:creationId xmlns:a16="http://schemas.microsoft.com/office/drawing/2014/main" id="{A185D994-8503-D5CD-0379-B2E688EC44B1}"/>
              </a:ext>
            </a:extLst>
          </p:cNvPr>
          <p:cNvPicPr>
            <a:picLocks noChangeAspect="1"/>
          </p:cNvPicPr>
          <p:nvPr/>
        </p:nvPicPr>
        <p:blipFill rotWithShape="1">
          <a:blip r:embed="rId3">
            <a:extLst>
              <a:ext uri="{28A0092B-C50C-407E-A947-70E740481C1C}">
                <a14:useLocalDpi xmlns:a14="http://schemas.microsoft.com/office/drawing/2010/main" val="0"/>
              </a:ext>
            </a:extLst>
          </a:blip>
          <a:srcRect l="11238" r="72460"/>
          <a:stretch/>
        </p:blipFill>
        <p:spPr>
          <a:xfrm>
            <a:off x="7700584" y="2224279"/>
            <a:ext cx="740300" cy="4541252"/>
          </a:xfrm>
          <a:prstGeom prst="rect">
            <a:avLst/>
          </a:prstGeom>
        </p:spPr>
      </p:pic>
      <p:sp>
        <p:nvSpPr>
          <p:cNvPr id="9" name="TextBox 8">
            <a:extLst>
              <a:ext uri="{FF2B5EF4-FFF2-40B4-BE49-F238E27FC236}">
                <a16:creationId xmlns:a16="http://schemas.microsoft.com/office/drawing/2014/main" id="{7680D97C-4460-625C-86C0-070F81D7E26C}"/>
              </a:ext>
            </a:extLst>
          </p:cNvPr>
          <p:cNvSpPr txBox="1"/>
          <p:nvPr/>
        </p:nvSpPr>
        <p:spPr>
          <a:xfrm>
            <a:off x="8458561" y="2316747"/>
            <a:ext cx="2645687"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HealingFoundation</a:t>
            </a:r>
            <a:endParaRPr lang="en-US" sz="1900" b="1">
              <a:solidFill>
                <a:schemeClr val="bg1"/>
              </a:solidFill>
            </a:endParaRPr>
          </a:p>
        </p:txBody>
      </p:sp>
      <p:sp>
        <p:nvSpPr>
          <p:cNvPr id="11" name="TextBox 10">
            <a:extLst>
              <a:ext uri="{FF2B5EF4-FFF2-40B4-BE49-F238E27FC236}">
                <a16:creationId xmlns:a16="http://schemas.microsoft.com/office/drawing/2014/main" id="{186FD6DB-3EAB-91ED-1288-081120C7C278}"/>
              </a:ext>
            </a:extLst>
          </p:cNvPr>
          <p:cNvSpPr txBox="1"/>
          <p:nvPr/>
        </p:nvSpPr>
        <p:spPr>
          <a:xfrm>
            <a:off x="8487642" y="2963747"/>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3" name="TextBox 12">
            <a:extLst>
              <a:ext uri="{FF2B5EF4-FFF2-40B4-BE49-F238E27FC236}">
                <a16:creationId xmlns:a16="http://schemas.microsoft.com/office/drawing/2014/main" id="{8D08C4DF-2AFF-0917-7A1C-47EFDB9BC308}"/>
              </a:ext>
            </a:extLst>
          </p:cNvPr>
          <p:cNvSpPr txBox="1"/>
          <p:nvPr/>
        </p:nvSpPr>
        <p:spPr>
          <a:xfrm>
            <a:off x="8487642" y="3579182"/>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4" name="TextBox 13">
            <a:extLst>
              <a:ext uri="{FF2B5EF4-FFF2-40B4-BE49-F238E27FC236}">
                <a16:creationId xmlns:a16="http://schemas.microsoft.com/office/drawing/2014/main" id="{FFEB826F-021D-70C5-0996-8717C9F79812}"/>
              </a:ext>
            </a:extLst>
          </p:cNvPr>
          <p:cNvSpPr txBox="1"/>
          <p:nvPr/>
        </p:nvSpPr>
        <p:spPr>
          <a:xfrm>
            <a:off x="8487642" y="4211575"/>
            <a:ext cx="3657600" cy="384721"/>
          </a:xfrm>
          <a:prstGeom prst="rect">
            <a:avLst/>
          </a:prstGeom>
          <a:noFill/>
        </p:spPr>
        <p:txBody>
          <a:bodyPr wrap="square" rtlCol="0">
            <a:spAutoFit/>
          </a:bodyPr>
          <a:lstStyle/>
          <a:p>
            <a:r>
              <a:rPr lang="en-US" sz="1900" b="1">
                <a:solidFill>
                  <a:schemeClr val="bg1"/>
                </a:solidFill>
              </a:rPr>
              <a:t>www.healingfoundation.org.au</a:t>
            </a:r>
          </a:p>
        </p:txBody>
      </p:sp>
      <p:sp>
        <p:nvSpPr>
          <p:cNvPr id="15" name="TextBox 14">
            <a:extLst>
              <a:ext uri="{FF2B5EF4-FFF2-40B4-BE49-F238E27FC236}">
                <a16:creationId xmlns:a16="http://schemas.microsoft.com/office/drawing/2014/main" id="{459943A2-0360-2D59-8FB7-A5CC679E46F7}"/>
              </a:ext>
            </a:extLst>
          </p:cNvPr>
          <p:cNvSpPr txBox="1"/>
          <p:nvPr/>
        </p:nvSpPr>
        <p:spPr>
          <a:xfrm>
            <a:off x="8458561" y="4796163"/>
            <a:ext cx="3657600" cy="384721"/>
          </a:xfrm>
          <a:prstGeom prst="rect">
            <a:avLst/>
          </a:prstGeom>
          <a:noFill/>
        </p:spPr>
        <p:txBody>
          <a:bodyPr wrap="square" rtlCol="0">
            <a:spAutoFit/>
          </a:bodyPr>
          <a:lstStyle/>
          <a:p>
            <a:r>
              <a:rPr lang="en-US" sz="1900" b="1">
                <a:solidFill>
                  <a:schemeClr val="bg1"/>
                </a:solidFill>
              </a:rPr>
              <a:t>Healing Foundation</a:t>
            </a:r>
          </a:p>
        </p:txBody>
      </p:sp>
      <p:pic>
        <p:nvPicPr>
          <p:cNvPr id="5" name="Picture 4" descr="A group of people in a heart shape&#10;&#10;Description automatically generated">
            <a:extLst>
              <a:ext uri="{FF2B5EF4-FFF2-40B4-BE49-F238E27FC236}">
                <a16:creationId xmlns:a16="http://schemas.microsoft.com/office/drawing/2014/main" id="{82CF3535-B601-92D9-10DF-10258934A284}"/>
              </a:ext>
            </a:extLst>
          </p:cNvPr>
          <p:cNvPicPr>
            <a:picLocks noChangeAspect="1"/>
          </p:cNvPicPr>
          <p:nvPr/>
        </p:nvPicPr>
        <p:blipFill rotWithShape="1">
          <a:blip r:embed="rId4"/>
          <a:srcRect t="195" r="-205" b="-195"/>
          <a:stretch/>
        </p:blipFill>
        <p:spPr>
          <a:xfrm>
            <a:off x="5347" y="5323"/>
            <a:ext cx="6566578" cy="6887467"/>
          </a:xfrm>
          <a:prstGeom prst="rect">
            <a:avLst/>
          </a:prstGeom>
        </p:spPr>
      </p:pic>
    </p:spTree>
    <p:extLst>
      <p:ext uri="{BB962C8B-B14F-4D97-AF65-F5344CB8AC3E}">
        <p14:creationId xmlns:p14="http://schemas.microsoft.com/office/powerpoint/2010/main" val="370741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525F5B9-8593-EEAA-F5E4-2CE07BF18483}"/>
              </a:ext>
            </a:extLst>
          </p:cNvPr>
          <p:cNvSpPr txBox="1">
            <a:spLocks/>
          </p:cNvSpPr>
          <p:nvPr/>
        </p:nvSpPr>
        <p:spPr>
          <a:xfrm>
            <a:off x="1437058" y="1032290"/>
            <a:ext cx="9587371"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cs typeface="Calibri"/>
              </a:rPr>
              <a:t>Aboriginal and</a:t>
            </a:r>
            <a:r>
              <a:rPr lang="en-US">
                <a:solidFill>
                  <a:schemeClr val="bg1"/>
                </a:solidFill>
              </a:rPr>
              <a:t> Torres Strait Islander students and teachers should be aware that these resources may contain the names, images, and voices of deceased persons.</a:t>
            </a:r>
            <a:r>
              <a:rPr lang="en-US" b="1">
                <a:solidFill>
                  <a:schemeClr val="bg1"/>
                </a:solidFill>
              </a:rPr>
              <a:t> </a:t>
            </a:r>
            <a:endParaRPr lang="en-US" b="1" i="0">
              <a:solidFill>
                <a:schemeClr val="bg1"/>
              </a:solidFill>
              <a:effectLst/>
              <a:cs typeface="Calibri"/>
            </a:endParaRPr>
          </a:p>
        </p:txBody>
      </p:sp>
    </p:spTree>
    <p:extLst>
      <p:ext uri="{BB962C8B-B14F-4D97-AF65-F5344CB8AC3E}">
        <p14:creationId xmlns:p14="http://schemas.microsoft.com/office/powerpoint/2010/main" val="3437915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mn-lt"/>
              </a:rPr>
              <a:t>Care and safety</a:t>
            </a:r>
            <a:endParaRPr lang="en-AU" sz="5000" b="1">
              <a:solidFill>
                <a:schemeClr val="bg1"/>
              </a:solidFill>
              <a:latin typeface="+mn-lt"/>
            </a:endParaRPr>
          </a:p>
        </p:txBody>
      </p:sp>
      <p:grpSp>
        <p:nvGrpSpPr>
          <p:cNvPr id="6" name="Group 5">
            <a:extLst>
              <a:ext uri="{FF2B5EF4-FFF2-40B4-BE49-F238E27FC236}">
                <a16:creationId xmlns:a16="http://schemas.microsoft.com/office/drawing/2014/main" id="{B388F3D1-8D93-BD7C-B9D1-644EA283C099}"/>
              </a:ext>
            </a:extLst>
          </p:cNvPr>
          <p:cNvGrpSpPr/>
          <p:nvPr/>
        </p:nvGrpSpPr>
        <p:grpSpPr>
          <a:xfrm>
            <a:off x="-59717" y="3941853"/>
            <a:ext cx="12746258" cy="2690663"/>
            <a:chOff x="-59717" y="3941853"/>
            <a:chExt cx="12746258" cy="2690663"/>
          </a:xfrm>
        </p:grpSpPr>
        <p:pic>
          <p:nvPicPr>
            <p:cNvPr id="2" name="Picture 1" descr="A group of people holding hands&#10;&#10;Description automatically generated">
              <a:extLst>
                <a:ext uri="{FF2B5EF4-FFF2-40B4-BE49-F238E27FC236}">
                  <a16:creationId xmlns:a16="http://schemas.microsoft.com/office/drawing/2014/main" id="{189FDD73-4473-A2A0-965B-ED67BC26F302}"/>
                </a:ext>
              </a:extLst>
            </p:cNvPr>
            <p:cNvPicPr>
              <a:picLocks noChangeAspect="1"/>
            </p:cNvPicPr>
            <p:nvPr/>
          </p:nvPicPr>
          <p:blipFill rotWithShape="1">
            <a:blip r:embed="rId3"/>
            <a:srcRect t="59574" r="18947"/>
            <a:stretch/>
          </p:blipFill>
          <p:spPr>
            <a:xfrm>
              <a:off x="-59717" y="3986932"/>
              <a:ext cx="8578230" cy="2435343"/>
            </a:xfrm>
            <a:prstGeom prst="rect">
              <a:avLst/>
            </a:prstGeom>
          </p:spPr>
        </p:pic>
        <p:pic>
          <p:nvPicPr>
            <p:cNvPr id="3" name="Picture 2" descr="A person holding a cigarette next to a couple of people&#10;&#10;Description automatically generated">
              <a:extLst>
                <a:ext uri="{FF2B5EF4-FFF2-40B4-BE49-F238E27FC236}">
                  <a16:creationId xmlns:a16="http://schemas.microsoft.com/office/drawing/2014/main" id="{1B2D8A3F-E9E5-36CE-73A7-A80EAF139F78}"/>
                </a:ext>
              </a:extLst>
            </p:cNvPr>
            <p:cNvPicPr>
              <a:picLocks noChangeAspect="1"/>
            </p:cNvPicPr>
            <p:nvPr/>
          </p:nvPicPr>
          <p:blipFill rotWithShape="1">
            <a:blip r:embed="rId4"/>
            <a:srcRect t="55140" r="49215"/>
            <a:stretch/>
          </p:blipFill>
          <p:spPr>
            <a:xfrm>
              <a:off x="7354000" y="3941853"/>
              <a:ext cx="5332541" cy="2690663"/>
            </a:xfrm>
            <a:prstGeom prst="rect">
              <a:avLst/>
            </a:prstGeom>
          </p:spPr>
        </p:pic>
      </p:grpSp>
      <p:pic>
        <p:nvPicPr>
          <p:cNvPr id="7" name="Picture 6" descr="A hand holding a heart&#10;&#10;Description automatically generated">
            <a:extLst>
              <a:ext uri="{FF2B5EF4-FFF2-40B4-BE49-F238E27FC236}">
                <a16:creationId xmlns:a16="http://schemas.microsoft.com/office/drawing/2014/main" id="{94D7173F-541D-D4BB-197A-464344C679B1}"/>
              </a:ext>
            </a:extLst>
          </p:cNvPr>
          <p:cNvPicPr>
            <a:picLocks noChangeAspect="1"/>
          </p:cNvPicPr>
          <p:nvPr/>
        </p:nvPicPr>
        <p:blipFill rotWithShape="1">
          <a:blip r:embed="rId5"/>
          <a:srcRect t="360" r="40838" b="926"/>
          <a:stretch/>
        </p:blipFill>
        <p:spPr>
          <a:xfrm>
            <a:off x="4853796" y="2059221"/>
            <a:ext cx="2313056" cy="2170185"/>
          </a:xfrm>
          <a:prstGeom prst="rect">
            <a:avLst/>
          </a:prstGeom>
        </p:spPr>
      </p:pic>
    </p:spTree>
    <p:extLst>
      <p:ext uri="{BB962C8B-B14F-4D97-AF65-F5344CB8AC3E}">
        <p14:creationId xmlns:p14="http://schemas.microsoft.com/office/powerpoint/2010/main" val="621215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808A4F-22A7-A6B3-FF7A-510A263C26B2}"/>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a:solidFill>
                  <a:schemeClr val="bg1"/>
                </a:solidFill>
                <a:latin typeface="+mn-lt"/>
              </a:rPr>
              <a:t>Overview: this </a:t>
            </a:r>
            <a:r>
              <a:rPr lang="en-AU" sz="3600" b="1">
                <a:solidFill>
                  <a:schemeClr val="bg1"/>
                </a:solidFill>
                <a:highlight>
                  <a:srgbClr val="000080"/>
                </a:highlight>
                <a:latin typeface="+mn-lt"/>
              </a:rPr>
              <a:t>week’s</a:t>
            </a:r>
            <a:r>
              <a:rPr lang="en-AU" sz="3600" b="1">
                <a:solidFill>
                  <a:schemeClr val="bg1"/>
                </a:solidFill>
                <a:latin typeface="+mn-lt"/>
              </a:rPr>
              <a:t> activities</a:t>
            </a:r>
          </a:p>
        </p:txBody>
      </p:sp>
      <p:sp>
        <p:nvSpPr>
          <p:cNvPr id="2" name="Content Placeholder 2">
            <a:extLst>
              <a:ext uri="{FF2B5EF4-FFF2-40B4-BE49-F238E27FC236}">
                <a16:creationId xmlns:a16="http://schemas.microsoft.com/office/drawing/2014/main" id="{E35BF03A-64DA-E35D-BD4E-2C6DCAB93EC2}"/>
              </a:ext>
            </a:extLst>
          </p:cNvPr>
          <p:cNvSpPr txBox="1">
            <a:spLocks/>
          </p:cNvSpPr>
          <p:nvPr/>
        </p:nvSpPr>
        <p:spPr>
          <a:xfrm>
            <a:off x="637888" y="1344405"/>
            <a:ext cx="10916224" cy="483255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endParaRPr lang="en-AU" b="1">
              <a:solidFill>
                <a:srgbClr val="FFFFFF"/>
              </a:solidFill>
            </a:endParaRPr>
          </a:p>
          <a:p>
            <a:pPr marL="0" indent="0">
              <a:buNone/>
            </a:pPr>
            <a:r>
              <a:rPr lang="en-AU" b="1">
                <a:solidFill>
                  <a:srgbClr val="FFFFFF"/>
                </a:solidFill>
              </a:rPr>
              <a:t>ACTIVITY 1: LITERATURE INTRODUCTION (20–30 MINUTES)</a:t>
            </a:r>
          </a:p>
          <a:p>
            <a:r>
              <a:rPr lang="en-AU">
                <a:solidFill>
                  <a:srgbClr val="FFFFFF"/>
                </a:solidFill>
              </a:rPr>
              <a:t>Teacher leads students in a guided reading session of an Aboriginal and Torres Strait Islander story. Students create a yarning circle.</a:t>
            </a:r>
            <a:endParaRPr lang="en-AU">
              <a:solidFill>
                <a:srgbClr val="FFFFFF"/>
              </a:solidFill>
              <a:cs typeface="Calibri"/>
            </a:endParaRPr>
          </a:p>
          <a:p>
            <a:pPr marL="0" indent="0">
              <a:buNone/>
            </a:pPr>
            <a:endParaRPr lang="en-AU" b="1">
              <a:solidFill>
                <a:srgbClr val="FFFFFF"/>
              </a:solidFill>
            </a:endParaRPr>
          </a:p>
          <a:p>
            <a:pPr marL="0" indent="0">
              <a:buNone/>
            </a:pPr>
            <a:r>
              <a:rPr lang="en-AU" b="1">
                <a:solidFill>
                  <a:srgbClr val="FFFFFF"/>
                </a:solidFill>
              </a:rPr>
              <a:t>ACTIVITY 2: STORYTELLING TRADITION (30–40 MINUTES)</a:t>
            </a:r>
          </a:p>
          <a:p>
            <a:r>
              <a:rPr lang="en-AU">
                <a:solidFill>
                  <a:srgbClr val="FFFFFF"/>
                </a:solidFill>
              </a:rPr>
              <a:t>Students explore the oral storytelling tradition in Aboriginal and Torres Strait Islander culture and create their own retelling of a story with freeze frames.</a:t>
            </a:r>
            <a:endParaRPr lang="en-AU">
              <a:solidFill>
                <a:srgbClr val="FFFFFF"/>
              </a:solidFill>
              <a:cs typeface="Calibri"/>
            </a:endParaRPr>
          </a:p>
          <a:p>
            <a:pPr marL="0" indent="0">
              <a:buNone/>
            </a:pPr>
            <a:endParaRPr lang="en-AU" b="1">
              <a:solidFill>
                <a:srgbClr val="FFFFFF"/>
              </a:solidFill>
            </a:endParaRPr>
          </a:p>
          <a:p>
            <a:pPr marL="0" indent="0">
              <a:buNone/>
            </a:pPr>
            <a:r>
              <a:rPr lang="en-AU" b="1">
                <a:solidFill>
                  <a:srgbClr val="FFFFFF"/>
                </a:solidFill>
              </a:rPr>
              <a:t>ACTIVITY 3: VIDEO RESPONSE (30–40 MINUTES)</a:t>
            </a:r>
          </a:p>
          <a:p>
            <a:r>
              <a:rPr lang="en-AU">
                <a:solidFill>
                  <a:srgbClr val="FFFFFF"/>
                </a:solidFill>
                <a:ea typeface="+mn-lt"/>
                <a:cs typeface="+mn-lt"/>
              </a:rPr>
              <a:t>Students view and respond to an animation. Whole class uses images from video to sequence and retell the</a:t>
            </a:r>
            <a:endParaRPr lang="en-AU">
              <a:ea typeface="+mn-lt"/>
              <a:cs typeface="+mn-lt"/>
            </a:endParaRPr>
          </a:p>
          <a:p>
            <a:r>
              <a:rPr lang="en-AU">
                <a:solidFill>
                  <a:srgbClr val="FFFFFF"/>
                </a:solidFill>
                <a:ea typeface="+mn-lt"/>
                <a:cs typeface="+mn-lt"/>
              </a:rPr>
              <a:t>story.</a:t>
            </a:r>
            <a:endParaRPr lang="en-AU">
              <a:ea typeface="+mn-lt"/>
              <a:cs typeface="+mn-lt"/>
            </a:endParaRPr>
          </a:p>
          <a:p>
            <a:pPr marL="0" indent="0">
              <a:buNone/>
            </a:pPr>
            <a:endParaRPr lang="en-AU" b="1">
              <a:solidFill>
                <a:srgbClr val="FFFFFF"/>
              </a:solidFill>
            </a:endParaRPr>
          </a:p>
          <a:p>
            <a:pPr marL="0" indent="0">
              <a:buNone/>
            </a:pPr>
            <a:r>
              <a:rPr lang="en-AU" b="1">
                <a:solidFill>
                  <a:srgbClr val="FFFFFF"/>
                </a:solidFill>
              </a:rPr>
              <a:t>ACTIVITY 4: DISPLAY AND REFLECT ON LEARNING (40–60 MINUTES)</a:t>
            </a:r>
          </a:p>
          <a:p>
            <a:r>
              <a:rPr lang="en-AU">
                <a:solidFill>
                  <a:srgbClr val="FFFFFF"/>
                </a:solidFill>
              </a:rPr>
              <a:t>Students create a presentation or engage in small group discussion to verbally retell Florence Onus’ story and then share their learning with their school and home community.</a:t>
            </a:r>
            <a:endParaRPr lang="en-AU">
              <a:solidFill>
                <a:srgbClr val="FFFFFF"/>
              </a:solidFill>
              <a:cs typeface="Calibri"/>
            </a:endParaRPr>
          </a:p>
        </p:txBody>
      </p:sp>
    </p:spTree>
    <p:extLst>
      <p:ext uri="{BB962C8B-B14F-4D97-AF65-F5344CB8AC3E}">
        <p14:creationId xmlns:p14="http://schemas.microsoft.com/office/powerpoint/2010/main" val="3474476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itle 1">
            <a:extLst>
              <a:ext uri="{FF2B5EF4-FFF2-40B4-BE49-F238E27FC236}">
                <a16:creationId xmlns:a16="http://schemas.microsoft.com/office/drawing/2014/main" id="{A5011680-F8AE-5CC8-AFB7-DD7FA5D51C80}"/>
              </a:ext>
            </a:extLst>
          </p:cNvPr>
          <p:cNvSpPr txBox="1">
            <a:spLocks/>
          </p:cNvSpPr>
          <p:nvPr/>
        </p:nvSpPr>
        <p:spPr>
          <a:xfrm>
            <a:off x="4220873" y="3233155"/>
            <a:ext cx="5483564" cy="253488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4400" b="1">
                <a:solidFill>
                  <a:schemeClr val="bg1"/>
                </a:solidFill>
                <a:latin typeface="+mn-lt"/>
              </a:rPr>
              <a:t>Activity 1: </a:t>
            </a:r>
            <a:br>
              <a:rPr lang="en-US" sz="4400" b="1">
                <a:solidFill>
                  <a:schemeClr val="bg1"/>
                </a:solidFill>
                <a:latin typeface="+mn-lt"/>
              </a:rPr>
            </a:br>
            <a:r>
              <a:rPr lang="en-US" sz="4400" b="1">
                <a:solidFill>
                  <a:schemeClr val="bg1"/>
                </a:solidFill>
                <a:latin typeface="+mn-lt"/>
              </a:rPr>
              <a:t>Literature Introduction</a:t>
            </a:r>
            <a:endParaRPr lang="en-US" sz="4400" b="1">
              <a:solidFill>
                <a:schemeClr val="bg1"/>
              </a:solidFill>
              <a:latin typeface="Calibri"/>
              <a:cs typeface="Calibri"/>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14D29980-C641-889F-61C4-DCB30E704B80}"/>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20644" t="14389" r="20379" b="25532"/>
          <a:stretch/>
        </p:blipFill>
        <p:spPr>
          <a:xfrm>
            <a:off x="841073" y="2738458"/>
            <a:ext cx="3441377" cy="3505589"/>
          </a:xfrm>
          <a:prstGeom prst="rect">
            <a:avLst/>
          </a:prstGeom>
        </p:spPr>
      </p:pic>
      <p:pic>
        <p:nvPicPr>
          <p:cNvPr id="11" name="Picture 10" descr="A book cover of a book&#10;&#10;Description automatically generated">
            <a:extLst>
              <a:ext uri="{FF2B5EF4-FFF2-40B4-BE49-F238E27FC236}">
                <a16:creationId xmlns:a16="http://schemas.microsoft.com/office/drawing/2014/main" id="{4506DD61-27CA-224B-EF3E-B32724F8C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37239">
            <a:off x="1898433" y="913432"/>
            <a:ext cx="3175000" cy="3111500"/>
          </a:xfrm>
          <a:prstGeom prst="rect">
            <a:avLst/>
          </a:prstGeom>
        </p:spPr>
      </p:pic>
    </p:spTree>
    <p:extLst>
      <p:ext uri="{BB962C8B-B14F-4D97-AF65-F5344CB8AC3E}">
        <p14:creationId xmlns:p14="http://schemas.microsoft.com/office/powerpoint/2010/main" val="4100747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33952-7E71-5978-8202-FFD438BC684C}"/>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chemeClr val="bg1"/>
                </a:solidFill>
                <a:latin typeface="Calibri"/>
                <a:ea typeface="+mj-lt"/>
                <a:cs typeface="+mj-lt"/>
              </a:rPr>
              <a:t>Read book: </a:t>
            </a:r>
            <a:r>
              <a:rPr lang="en-US" sz="2800" b="1" i="1">
                <a:solidFill>
                  <a:schemeClr val="bg1"/>
                </a:solidFill>
                <a:latin typeface="Calibri"/>
                <a:ea typeface="+mj-lt"/>
                <a:cs typeface="+mj-lt"/>
              </a:rPr>
              <a:t>My Country </a:t>
            </a:r>
            <a:r>
              <a:rPr lang="en-US" sz="2800" b="1">
                <a:solidFill>
                  <a:schemeClr val="bg1"/>
                </a:solidFill>
                <a:latin typeface="Calibri"/>
                <a:ea typeface="+mj-lt"/>
                <a:cs typeface="+mj-lt"/>
              </a:rPr>
              <a:t>by Ezekiel </a:t>
            </a:r>
            <a:r>
              <a:rPr lang="en-US" sz="2800" b="1" err="1">
                <a:solidFill>
                  <a:schemeClr val="bg1"/>
                </a:solidFill>
                <a:latin typeface="Calibri"/>
                <a:ea typeface="+mj-lt"/>
                <a:cs typeface="+mj-lt"/>
              </a:rPr>
              <a:t>Kwaymullina</a:t>
            </a:r>
            <a:r>
              <a:rPr lang="en-US" sz="2800" b="1">
                <a:solidFill>
                  <a:schemeClr val="bg1"/>
                </a:solidFill>
                <a:latin typeface="Calibri"/>
                <a:ea typeface="+mj-lt"/>
                <a:cs typeface="+mj-lt"/>
              </a:rPr>
              <a:t> &amp; Sally Morgan</a:t>
            </a:r>
          </a:p>
        </p:txBody>
      </p:sp>
      <p:pic>
        <p:nvPicPr>
          <p:cNvPr id="3" name="Picture 2" descr="A book cover of a book&#10;&#10;Description automatically generated">
            <a:extLst>
              <a:ext uri="{FF2B5EF4-FFF2-40B4-BE49-F238E27FC236}">
                <a16:creationId xmlns:a16="http://schemas.microsoft.com/office/drawing/2014/main" id="{9B271B52-3875-08EA-C65D-D807D1A6E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444" y="1548756"/>
            <a:ext cx="4791112" cy="4695290"/>
          </a:xfrm>
          <a:prstGeom prst="rect">
            <a:avLst/>
          </a:prstGeom>
        </p:spPr>
      </p:pic>
    </p:spTree>
    <p:extLst>
      <p:ext uri="{BB962C8B-B14F-4D97-AF65-F5344CB8AC3E}">
        <p14:creationId xmlns:p14="http://schemas.microsoft.com/office/powerpoint/2010/main" val="4128525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7FD50761-6571-D8D6-692D-1A43CA75286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94A497B4-2D8F-82E5-28F6-BDFB3AD31D64}"/>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a:solidFill>
                  <a:schemeClr val="bg1"/>
                </a:solidFill>
                <a:latin typeface="Calibri"/>
                <a:ea typeface="+mj-lt"/>
                <a:cs typeface="+mj-lt"/>
              </a:rPr>
              <a:t>Yarning Circles</a:t>
            </a:r>
            <a:endParaRPr lang="en-US">
              <a:solidFill>
                <a:schemeClr val="bg1"/>
              </a:solidFill>
            </a:endParaRPr>
          </a:p>
        </p:txBody>
      </p:sp>
    </p:spTree>
    <p:extLst>
      <p:ext uri="{BB962C8B-B14F-4D97-AF65-F5344CB8AC3E}">
        <p14:creationId xmlns:p14="http://schemas.microsoft.com/office/powerpoint/2010/main" val="4090891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7DECD7F-222E-7EA3-DBF8-E5FDB96F3566}"/>
              </a:ext>
            </a:extLst>
          </p:cNvPr>
          <p:cNvPicPr>
            <a:picLocks noChangeAspect="1"/>
          </p:cNvPicPr>
          <p:nvPr/>
        </p:nvPicPr>
        <p:blipFill>
          <a:blip r:embed="rId3"/>
          <a:stretch>
            <a:fillRect/>
          </a:stretch>
        </p:blipFill>
        <p:spPr>
          <a:xfrm>
            <a:off x="7670798" y="1661108"/>
            <a:ext cx="4610100" cy="4742284"/>
          </a:xfrm>
          <a:prstGeom prst="rect">
            <a:avLst/>
          </a:prstGeom>
        </p:spPr>
      </p:pic>
      <p:pic>
        <p:nvPicPr>
          <p:cNvPr id="16" name="Picture 15">
            <a:extLst>
              <a:ext uri="{FF2B5EF4-FFF2-40B4-BE49-F238E27FC236}">
                <a16:creationId xmlns:a16="http://schemas.microsoft.com/office/drawing/2014/main" id="{200B27B8-D11D-B161-FF0D-9B9FB6E4DF0C}"/>
              </a:ext>
            </a:extLst>
          </p:cNvPr>
          <p:cNvPicPr>
            <a:picLocks noChangeAspect="1"/>
          </p:cNvPicPr>
          <p:nvPr/>
        </p:nvPicPr>
        <p:blipFill>
          <a:blip r:embed="rId3"/>
          <a:stretch>
            <a:fillRect/>
          </a:stretch>
        </p:blipFill>
        <p:spPr>
          <a:xfrm>
            <a:off x="63499" y="1813508"/>
            <a:ext cx="4610100" cy="4742284"/>
          </a:xfrm>
          <a:prstGeom prst="rect">
            <a:avLst/>
          </a:prstGeom>
        </p:spPr>
      </p:pic>
      <p:pic>
        <p:nvPicPr>
          <p:cNvPr id="15" name="Picture 14">
            <a:extLst>
              <a:ext uri="{FF2B5EF4-FFF2-40B4-BE49-F238E27FC236}">
                <a16:creationId xmlns:a16="http://schemas.microsoft.com/office/drawing/2014/main" id="{D5F29004-40E8-9C18-D1F8-AABBD02D19D1}"/>
              </a:ext>
            </a:extLst>
          </p:cNvPr>
          <p:cNvPicPr>
            <a:picLocks noChangeAspect="1"/>
          </p:cNvPicPr>
          <p:nvPr/>
        </p:nvPicPr>
        <p:blipFill>
          <a:blip r:embed="rId3"/>
          <a:stretch>
            <a:fillRect/>
          </a:stretch>
        </p:blipFill>
        <p:spPr>
          <a:xfrm>
            <a:off x="4508500" y="2461208"/>
            <a:ext cx="3327400" cy="3396084"/>
          </a:xfrm>
          <a:prstGeom prst="rect">
            <a:avLst/>
          </a:prstGeom>
        </p:spPr>
      </p:pic>
      <p:sp>
        <p:nvSpPr>
          <p:cNvPr id="2" name="Title 1">
            <a:extLst>
              <a:ext uri="{FF2B5EF4-FFF2-40B4-BE49-F238E27FC236}">
                <a16:creationId xmlns:a16="http://schemas.microsoft.com/office/drawing/2014/main" id="{953DFF0F-CE43-0459-803D-5DDBEFA8CE3B}"/>
              </a:ext>
            </a:extLst>
          </p:cNvPr>
          <p:cNvSpPr txBox="1">
            <a:spLocks/>
          </p:cNvSpPr>
          <p:nvPr/>
        </p:nvSpPr>
        <p:spPr>
          <a:xfrm>
            <a:off x="793726" y="944699"/>
            <a:ext cx="10515600" cy="64887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Calibri"/>
                <a:ea typeface="+mj-lt"/>
                <a:cs typeface="+mj-lt"/>
              </a:rPr>
              <a:t>Yarning Circles</a:t>
            </a:r>
          </a:p>
        </p:txBody>
      </p:sp>
      <p:sp>
        <p:nvSpPr>
          <p:cNvPr id="3" name="Content Placeholder 2">
            <a:extLst>
              <a:ext uri="{FF2B5EF4-FFF2-40B4-BE49-F238E27FC236}">
                <a16:creationId xmlns:a16="http://schemas.microsoft.com/office/drawing/2014/main" id="{8940494E-5AAF-5200-0A12-A78BD27AF066}"/>
              </a:ext>
            </a:extLst>
          </p:cNvPr>
          <p:cNvSpPr txBox="1">
            <a:spLocks/>
          </p:cNvSpPr>
          <p:nvPr/>
        </p:nvSpPr>
        <p:spPr>
          <a:xfrm>
            <a:off x="783839" y="3439976"/>
            <a:ext cx="3042375" cy="130876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800" b="1">
                <a:solidFill>
                  <a:srgbClr val="FFFFFF"/>
                </a:solidFill>
              </a:rPr>
              <a:t> </a:t>
            </a:r>
            <a:r>
              <a:rPr lang="en-AU" sz="2800" b="1">
                <a:solidFill>
                  <a:srgbClr val="FFFFFF"/>
                </a:solidFill>
                <a:effectLst/>
              </a:rPr>
              <a:t>respectful </a:t>
            </a:r>
            <a:r>
              <a:rPr lang="en-AU" sz="2800" b="1">
                <a:solidFill>
                  <a:srgbClr val="FFFFFF"/>
                </a:solidFill>
              </a:rPr>
              <a:t>relationships</a:t>
            </a:r>
            <a:endParaRPr lang="en-AU" sz="2800">
              <a:solidFill>
                <a:srgbClr val="FFFFFF"/>
              </a:solidFill>
              <a:cs typeface="Calibri"/>
            </a:endParaRPr>
          </a:p>
        </p:txBody>
      </p:sp>
      <p:sp>
        <p:nvSpPr>
          <p:cNvPr id="7" name="Content Placeholder 2">
            <a:extLst>
              <a:ext uri="{FF2B5EF4-FFF2-40B4-BE49-F238E27FC236}">
                <a16:creationId xmlns:a16="http://schemas.microsoft.com/office/drawing/2014/main" id="{7EE2D001-B95B-2531-BA53-A525F378D952}"/>
              </a:ext>
            </a:extLst>
          </p:cNvPr>
          <p:cNvSpPr txBox="1">
            <a:spLocks/>
          </p:cNvSpPr>
          <p:nvPr/>
        </p:nvSpPr>
        <p:spPr>
          <a:xfrm>
            <a:off x="8708639" y="3376475"/>
            <a:ext cx="2458175" cy="130876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800" b="1">
                <a:solidFill>
                  <a:srgbClr val="FFFFFF"/>
                </a:solidFill>
              </a:rPr>
              <a:t>shared knowledge</a:t>
            </a:r>
            <a:endParaRPr lang="en-AU" sz="2800">
              <a:solidFill>
                <a:srgbClr val="FFFFFF"/>
              </a:solidFill>
              <a:cs typeface="Calibri"/>
            </a:endParaRPr>
          </a:p>
        </p:txBody>
      </p:sp>
      <p:sp>
        <p:nvSpPr>
          <p:cNvPr id="8" name="Content Placeholder 2">
            <a:extLst>
              <a:ext uri="{FF2B5EF4-FFF2-40B4-BE49-F238E27FC236}">
                <a16:creationId xmlns:a16="http://schemas.microsoft.com/office/drawing/2014/main" id="{C1DDEF60-1250-951D-B01C-58B467B818F3}"/>
              </a:ext>
            </a:extLst>
          </p:cNvPr>
          <p:cNvSpPr txBox="1">
            <a:spLocks/>
          </p:cNvSpPr>
          <p:nvPr/>
        </p:nvSpPr>
        <p:spPr>
          <a:xfrm>
            <a:off x="5051039" y="3503475"/>
            <a:ext cx="2115275" cy="130876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800" b="1">
                <a:solidFill>
                  <a:srgbClr val="FFFFFF"/>
                </a:solidFill>
              </a:rPr>
              <a:t>group learning</a:t>
            </a:r>
            <a:endParaRPr lang="en-AU" sz="2800">
              <a:solidFill>
                <a:srgbClr val="FFFFFF"/>
              </a:solidFill>
              <a:cs typeface="Calibri"/>
            </a:endParaRPr>
          </a:p>
        </p:txBody>
      </p:sp>
    </p:spTree>
    <p:extLst>
      <p:ext uri="{BB962C8B-B14F-4D97-AF65-F5344CB8AC3E}">
        <p14:creationId xmlns:p14="http://schemas.microsoft.com/office/powerpoint/2010/main" val="2340121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D7CB24EE55D947A052CE5881D976C9" ma:contentTypeVersion="14" ma:contentTypeDescription="Create a new document." ma:contentTypeScope="" ma:versionID="6a826ad334aa591049b8baecaa627354">
  <xsd:schema xmlns:xsd="http://www.w3.org/2001/XMLSchema" xmlns:xs="http://www.w3.org/2001/XMLSchema" xmlns:p="http://schemas.microsoft.com/office/2006/metadata/properties" xmlns:ns2="500ba082-b551-4439-b300-d315d81957cf" xmlns:ns3="4934b604-4342-4a65-b864-b0cb2f8a6819" targetNamespace="http://schemas.microsoft.com/office/2006/metadata/properties" ma:root="true" ma:fieldsID="9a957d92d79175793f9efcfcface30d0" ns2:_="" ns3:_="">
    <xsd:import namespace="500ba082-b551-4439-b300-d315d81957cf"/>
    <xsd:import namespace="4934b604-4342-4a65-b864-b0cb2f8a68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ba082-b551-4439-b300-d315d8195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a64d6b-6157-4739-89ae-5cf4c7cb401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34b604-4342-4a65-b864-b0cb2f8a68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129f87e-e9cf-42b5-8a36-4d67328e9933}" ma:internalName="TaxCatchAll" ma:showField="CatchAllData" ma:web="4934b604-4342-4a65-b864-b0cb2f8a68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0ba082-b551-4439-b300-d315d81957cf">
      <Terms xmlns="http://schemas.microsoft.com/office/infopath/2007/PartnerControls"/>
    </lcf76f155ced4ddcb4097134ff3c332f>
    <TaxCatchAll xmlns="4934b604-4342-4a65-b864-b0cb2f8a6819" xsi:nil="true"/>
    <SharedWithUsers xmlns="4934b604-4342-4a65-b864-b0cb2f8a6819">
      <UserInfo>
        <DisplayName>Decommissioned_Stan Tatipata</DisplayName>
        <AccountId>18</AccountId>
        <AccountType/>
      </UserInfo>
      <UserInfo>
        <DisplayName>Decommissioned_Pamela Smithers</DisplayName>
        <AccountId>27</AccountId>
        <AccountType/>
      </UserInfo>
      <UserInfo>
        <DisplayName>Shen'e Clemments</DisplayName>
        <AccountId>19</AccountId>
        <AccountType/>
      </UserInfo>
      <UserInfo>
        <DisplayName>Royden Fagan</DisplayName>
        <AccountId>15</AccountId>
        <AccountType/>
      </UserInfo>
      <UserInfo>
        <DisplayName>Katherine Hollis</DisplayName>
        <AccountId>24</AccountId>
        <AccountType/>
      </UserInfo>
      <UserInfo>
        <DisplayName>Sonia Boyd</DisplayName>
        <AccountId>32</AccountId>
        <AccountType/>
      </UserInfo>
      <UserInfo>
        <DisplayName>Dr. Gemmia Burden</DisplayName>
        <AccountId>484</AccountId>
        <AccountType/>
      </UserInfo>
      <UserInfo>
        <DisplayName>Georgina Lawson</DisplayName>
        <AccountId>25</AccountId>
        <AccountType/>
      </UserInfo>
      <UserInfo>
        <DisplayName>Stu Harris</DisplayName>
        <AccountId>487</AccountId>
        <AccountType/>
      </UserInfo>
      <UserInfo>
        <DisplayName>Carly Pettiona</DisplayName>
        <AccountId>446</AccountId>
        <AccountType/>
      </UserInfo>
    </SharedWithUsers>
  </documentManagement>
</p:properties>
</file>

<file path=customXml/itemProps1.xml><?xml version="1.0" encoding="utf-8"?>
<ds:datastoreItem xmlns:ds="http://schemas.openxmlformats.org/officeDocument/2006/customXml" ds:itemID="{A4538255-134B-4A12-96AD-51AAC83A08F8}">
  <ds:schemaRefs>
    <ds:schemaRef ds:uri="4934b604-4342-4a65-b864-b0cb2f8a6819"/>
    <ds:schemaRef ds:uri="500ba082-b551-4439-b300-d315d81957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742247-D15C-4FF3-8F7B-FD5E1108DF07}">
  <ds:schemaRefs>
    <ds:schemaRef ds:uri="http://schemas.microsoft.com/sharepoint/v3/contenttype/forms"/>
  </ds:schemaRefs>
</ds:datastoreItem>
</file>

<file path=customXml/itemProps3.xml><?xml version="1.0" encoding="utf-8"?>
<ds:datastoreItem xmlns:ds="http://schemas.openxmlformats.org/officeDocument/2006/customXml" ds:itemID="{E8F17963-4BAD-4017-9412-F7AF0AA106A3}">
  <ds:schemaRefs>
    <ds:schemaRef ds:uri="4934b604-4342-4a65-b864-b0cb2f8a6819"/>
    <ds:schemaRef ds:uri="500ba082-b551-4439-b300-d315d81957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28</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Smithers</dc:creator>
  <cp:revision>1</cp:revision>
  <dcterms:created xsi:type="dcterms:W3CDTF">2020-08-21T06:33:07Z</dcterms:created>
  <dcterms:modified xsi:type="dcterms:W3CDTF">2023-10-03T20:21:48Z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0x010100D3D7CB24EE55D947A052CE5881D976C9</vt:lpwstr>
  </property>
  <property fmtid="{D5CDD505-2E9C-101B-9397-08002B2CF9AE}" pid="3" name="MediaServiceImageTags">
    <vt:lpwstr/>
  </property>
</Properties>
</file>